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316" r:id="rId3"/>
    <p:sldId id="317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4" r:id="rId14"/>
    <p:sldId id="345" r:id="rId15"/>
    <p:sldId id="346" r:id="rId16"/>
    <p:sldId id="347" r:id="rId17"/>
    <p:sldId id="292" r:id="rId18"/>
    <p:sldId id="308" r:id="rId19"/>
    <p:sldId id="318" r:id="rId20"/>
    <p:sldId id="319" r:id="rId21"/>
    <p:sldId id="320" r:id="rId22"/>
    <p:sldId id="321" r:id="rId23"/>
    <p:sldId id="322" r:id="rId24"/>
    <p:sldId id="323" r:id="rId25"/>
    <p:sldId id="327" r:id="rId26"/>
    <p:sldId id="325" r:id="rId27"/>
    <p:sldId id="332" r:id="rId28"/>
    <p:sldId id="350" r:id="rId29"/>
    <p:sldId id="293" r:id="rId30"/>
    <p:sldId id="294" r:id="rId31"/>
    <p:sldId id="295" r:id="rId32"/>
    <p:sldId id="296" r:id="rId33"/>
    <p:sldId id="297" r:id="rId34"/>
    <p:sldId id="328" r:id="rId35"/>
    <p:sldId id="309" r:id="rId36"/>
    <p:sldId id="333" r:id="rId37"/>
    <p:sldId id="278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333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25" autoAdjust="0"/>
  </p:normalViewPr>
  <p:slideViewPr>
    <p:cSldViewPr snapToGrid="0">
      <p:cViewPr varScale="1">
        <p:scale>
          <a:sx n="61" d="100"/>
          <a:sy n="61" d="100"/>
        </p:scale>
        <p:origin x="972" y="66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954D4-175B-4C2A-A7D5-A703B9CB09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33E461-2982-4F66-98CB-7A710402C1D7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1</a:t>
          </a:r>
        </a:p>
      </dgm:t>
    </dgm:pt>
    <dgm:pt modelId="{7A16A982-1E48-4139-BBC0-9AF573CE6B93}" type="parTrans" cxnId="{1A4DEF66-6930-4592-94D0-5DCED0514C6E}">
      <dgm:prSet/>
      <dgm:spPr/>
      <dgm:t>
        <a:bodyPr/>
        <a:lstStyle/>
        <a:p>
          <a:endParaRPr lang="pl-PL"/>
        </a:p>
      </dgm:t>
    </dgm:pt>
    <dgm:pt modelId="{BFE3F355-85D6-4208-87E3-B4B5AEF6387F}" type="sibTrans" cxnId="{1A4DEF66-6930-4592-94D0-5DCED0514C6E}">
      <dgm:prSet/>
      <dgm:spPr/>
      <dgm:t>
        <a:bodyPr/>
        <a:lstStyle/>
        <a:p>
          <a:endParaRPr lang="pl-PL"/>
        </a:p>
      </dgm:t>
    </dgm:pt>
    <dgm:pt modelId="{BC4FDB6C-F15B-4A3C-97AE-624F61FFC3A3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/>
            <a:t>Analiza sytuacji w 5 sferach: społecznej, gospodarczej, przestrzenno-funkcjonalnej, technicznej, środowiskowej</a:t>
          </a:r>
        </a:p>
      </dgm:t>
    </dgm:pt>
    <dgm:pt modelId="{6123DAD1-ED37-4523-BCA9-C93DE5FD1154}" type="parTrans" cxnId="{EFB5E6C6-9399-45CD-AFA9-83EC0BDDF25B}">
      <dgm:prSet/>
      <dgm:spPr/>
      <dgm:t>
        <a:bodyPr/>
        <a:lstStyle/>
        <a:p>
          <a:endParaRPr lang="pl-PL"/>
        </a:p>
      </dgm:t>
    </dgm:pt>
    <dgm:pt modelId="{612BCEDD-0A35-449A-8E6A-2D4D6B5E30C5}" type="sibTrans" cxnId="{EFB5E6C6-9399-45CD-AFA9-83EC0BDDF25B}">
      <dgm:prSet/>
      <dgm:spPr/>
      <dgm:t>
        <a:bodyPr/>
        <a:lstStyle/>
        <a:p>
          <a:endParaRPr lang="pl-PL"/>
        </a:p>
      </dgm:t>
    </dgm:pt>
    <dgm:pt modelId="{320989C1-7595-4BD5-A10A-F74485D8EF4A}">
      <dgm:prSet phldrT="[Tekst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/>
            <a:t>2</a:t>
          </a:r>
        </a:p>
      </dgm:t>
    </dgm:pt>
    <dgm:pt modelId="{AE4C00BC-9031-44F5-9D0E-96E70BC2B329}" type="parTrans" cxnId="{AB5DB7BF-9C44-470B-B42B-689C1DF50A0B}">
      <dgm:prSet/>
      <dgm:spPr/>
      <dgm:t>
        <a:bodyPr/>
        <a:lstStyle/>
        <a:p>
          <a:endParaRPr lang="pl-PL"/>
        </a:p>
      </dgm:t>
    </dgm:pt>
    <dgm:pt modelId="{AA789B46-5FF7-4874-8C3E-74110C5D9914}" type="sibTrans" cxnId="{AB5DB7BF-9C44-470B-B42B-689C1DF50A0B}">
      <dgm:prSet/>
      <dgm:spPr/>
      <dgm:t>
        <a:bodyPr/>
        <a:lstStyle/>
        <a:p>
          <a:endParaRPr lang="pl-PL"/>
        </a:p>
      </dgm:t>
    </dgm:pt>
    <dgm:pt modelId="{0A890A1C-5C84-410B-95A7-40CA36AD8831}">
      <dgm:prSet phldrT="[Teks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>
              <a:solidFill>
                <a:srgbClr val="2D2E2D"/>
              </a:solidFill>
            </a:rPr>
            <a:t>Identyfikacja obszarów występowania stanu kryzysowego </a:t>
          </a:r>
          <a:endParaRPr lang="pl-PL" dirty="0"/>
        </a:p>
      </dgm:t>
    </dgm:pt>
    <dgm:pt modelId="{66B7C502-C4C3-41EA-8BC1-C78CB11866CC}" type="parTrans" cxnId="{32D21D64-B694-427F-A470-BA1CB7BD8AA7}">
      <dgm:prSet/>
      <dgm:spPr/>
      <dgm:t>
        <a:bodyPr/>
        <a:lstStyle/>
        <a:p>
          <a:endParaRPr lang="pl-PL"/>
        </a:p>
      </dgm:t>
    </dgm:pt>
    <dgm:pt modelId="{3401C5FD-16A8-40FD-A789-535ED6C3282E}" type="sibTrans" cxnId="{32D21D64-B694-427F-A470-BA1CB7BD8AA7}">
      <dgm:prSet/>
      <dgm:spPr/>
      <dgm:t>
        <a:bodyPr/>
        <a:lstStyle/>
        <a:p>
          <a:endParaRPr lang="pl-PL"/>
        </a:p>
      </dgm:t>
    </dgm:pt>
    <dgm:pt modelId="{E54F8B9C-0F2B-47D4-BC92-15F0642B0DEC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3</a:t>
          </a:r>
        </a:p>
      </dgm:t>
    </dgm:pt>
    <dgm:pt modelId="{60CA0C40-1273-43C7-A2D1-48C49B277418}" type="parTrans" cxnId="{EDF0D1D9-21F3-4ACE-B89C-6C9CBC70B8E3}">
      <dgm:prSet/>
      <dgm:spPr/>
      <dgm:t>
        <a:bodyPr/>
        <a:lstStyle/>
        <a:p>
          <a:endParaRPr lang="pl-PL"/>
        </a:p>
      </dgm:t>
    </dgm:pt>
    <dgm:pt modelId="{359AC5E9-8898-4B49-A335-FC072C8753A9}" type="sibTrans" cxnId="{EDF0D1D9-21F3-4ACE-B89C-6C9CBC70B8E3}">
      <dgm:prSet/>
      <dgm:spPr/>
      <dgm:t>
        <a:bodyPr/>
        <a:lstStyle/>
        <a:p>
          <a:endParaRPr lang="pl-PL"/>
        </a:p>
      </dgm:t>
    </dgm:pt>
    <dgm:pt modelId="{73A9BF37-2889-43D6-B70E-0DE0D32AD336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/>
            <a:t>Wyznaczenie obszaru rewitalizacji i analiza problemów</a:t>
          </a:r>
        </a:p>
      </dgm:t>
    </dgm:pt>
    <dgm:pt modelId="{7F047B03-056B-4201-A8F9-7C58049AA473}" type="parTrans" cxnId="{A2A24C1F-9402-4276-A460-1DED242ED815}">
      <dgm:prSet/>
      <dgm:spPr/>
      <dgm:t>
        <a:bodyPr/>
        <a:lstStyle/>
        <a:p>
          <a:endParaRPr lang="pl-PL"/>
        </a:p>
      </dgm:t>
    </dgm:pt>
    <dgm:pt modelId="{9AACCA8A-AA67-4832-891A-A04E832F4D54}" type="sibTrans" cxnId="{A2A24C1F-9402-4276-A460-1DED242ED815}">
      <dgm:prSet/>
      <dgm:spPr/>
      <dgm:t>
        <a:bodyPr/>
        <a:lstStyle/>
        <a:p>
          <a:endParaRPr lang="pl-PL"/>
        </a:p>
      </dgm:t>
    </dgm:pt>
    <dgm:pt modelId="{97CCEDFB-2938-4DB1-8742-81C8DF34D8AF}" type="pres">
      <dgm:prSet presAssocID="{552954D4-175B-4C2A-A7D5-A703B9CB094B}" presName="linearFlow" presStyleCnt="0">
        <dgm:presLayoutVars>
          <dgm:dir/>
          <dgm:animLvl val="lvl"/>
          <dgm:resizeHandles val="exact"/>
        </dgm:presLayoutVars>
      </dgm:prSet>
      <dgm:spPr/>
    </dgm:pt>
    <dgm:pt modelId="{6BAA59A4-AB5E-4641-A91E-AE6D7221458E}" type="pres">
      <dgm:prSet presAssocID="{1633E461-2982-4F66-98CB-7A710402C1D7}" presName="composite" presStyleCnt="0"/>
      <dgm:spPr/>
    </dgm:pt>
    <dgm:pt modelId="{081FE284-3330-4634-A04E-E9B480D8161B}" type="pres">
      <dgm:prSet presAssocID="{1633E461-2982-4F66-98CB-7A710402C1D7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34E8DFA5-32F5-486F-BFE9-16D7B5426B98}" type="pres">
      <dgm:prSet presAssocID="{1633E461-2982-4F66-98CB-7A710402C1D7}" presName="descendantText" presStyleLbl="alignAcc1" presStyleIdx="0" presStyleCnt="3">
        <dgm:presLayoutVars>
          <dgm:bulletEnabled val="1"/>
        </dgm:presLayoutVars>
      </dgm:prSet>
      <dgm:spPr/>
    </dgm:pt>
    <dgm:pt modelId="{E1CDBD00-B2E5-4EA4-AC47-E88CFA8F41DE}" type="pres">
      <dgm:prSet presAssocID="{BFE3F355-85D6-4208-87E3-B4B5AEF6387F}" presName="sp" presStyleCnt="0"/>
      <dgm:spPr/>
    </dgm:pt>
    <dgm:pt modelId="{94BD3EAF-1F74-45D1-832D-A8EF0E2D3EA2}" type="pres">
      <dgm:prSet presAssocID="{320989C1-7595-4BD5-A10A-F74485D8EF4A}" presName="composite" presStyleCnt="0"/>
      <dgm:spPr/>
    </dgm:pt>
    <dgm:pt modelId="{AC6B23EB-0B71-447B-9C10-714D674312AF}" type="pres">
      <dgm:prSet presAssocID="{320989C1-7595-4BD5-A10A-F74485D8EF4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41DADA-E416-4C4D-9C10-78456EEB0A9F}" type="pres">
      <dgm:prSet presAssocID="{320989C1-7595-4BD5-A10A-F74485D8EF4A}" presName="descendantText" presStyleLbl="alignAcc1" presStyleIdx="1" presStyleCnt="3">
        <dgm:presLayoutVars>
          <dgm:bulletEnabled val="1"/>
        </dgm:presLayoutVars>
      </dgm:prSet>
      <dgm:spPr/>
    </dgm:pt>
    <dgm:pt modelId="{6B6303CD-3E91-40E8-A002-F60A193A6C4B}" type="pres">
      <dgm:prSet presAssocID="{AA789B46-5FF7-4874-8C3E-74110C5D9914}" presName="sp" presStyleCnt="0"/>
      <dgm:spPr/>
    </dgm:pt>
    <dgm:pt modelId="{F47E8723-5575-4A08-A34E-A9A47D70116B}" type="pres">
      <dgm:prSet presAssocID="{E54F8B9C-0F2B-47D4-BC92-15F0642B0DEC}" presName="composite" presStyleCnt="0"/>
      <dgm:spPr/>
    </dgm:pt>
    <dgm:pt modelId="{5CFA74A1-0516-4195-9204-9AD224274B3B}" type="pres">
      <dgm:prSet presAssocID="{E54F8B9C-0F2B-47D4-BC92-15F0642B0DE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7B13C26-474F-465B-B34C-03D1401BD61D}" type="pres">
      <dgm:prSet presAssocID="{E54F8B9C-0F2B-47D4-BC92-15F0642B0DE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0DD98-E9D6-4CD4-82E7-C4CBE9FE9EBF}" type="presOf" srcId="{0A890A1C-5C84-410B-95A7-40CA36AD8831}" destId="{BD41DADA-E416-4C4D-9C10-78456EEB0A9F}" srcOrd="0" destOrd="0" presId="urn:microsoft.com/office/officeart/2005/8/layout/chevron2"/>
    <dgm:cxn modelId="{A2A24C1F-9402-4276-A460-1DED242ED815}" srcId="{E54F8B9C-0F2B-47D4-BC92-15F0642B0DEC}" destId="{73A9BF37-2889-43D6-B70E-0DE0D32AD336}" srcOrd="0" destOrd="0" parTransId="{7F047B03-056B-4201-A8F9-7C58049AA473}" sibTransId="{9AACCA8A-AA67-4832-891A-A04E832F4D54}"/>
    <dgm:cxn modelId="{32D21D64-B694-427F-A470-BA1CB7BD8AA7}" srcId="{320989C1-7595-4BD5-A10A-F74485D8EF4A}" destId="{0A890A1C-5C84-410B-95A7-40CA36AD8831}" srcOrd="0" destOrd="0" parTransId="{66B7C502-C4C3-41EA-8BC1-C78CB11866CC}" sibTransId="{3401C5FD-16A8-40FD-A789-535ED6C3282E}"/>
    <dgm:cxn modelId="{EFB5E6C6-9399-45CD-AFA9-83EC0BDDF25B}" srcId="{1633E461-2982-4F66-98CB-7A710402C1D7}" destId="{BC4FDB6C-F15B-4A3C-97AE-624F61FFC3A3}" srcOrd="0" destOrd="0" parTransId="{6123DAD1-ED37-4523-BCA9-C93DE5FD1154}" sibTransId="{612BCEDD-0A35-449A-8E6A-2D4D6B5E30C5}"/>
    <dgm:cxn modelId="{A0ED4ECB-7A79-4264-ADC3-E543EC196429}" type="presOf" srcId="{320989C1-7595-4BD5-A10A-F74485D8EF4A}" destId="{AC6B23EB-0B71-447B-9C10-714D674312AF}" srcOrd="0" destOrd="0" presId="urn:microsoft.com/office/officeart/2005/8/layout/chevron2"/>
    <dgm:cxn modelId="{4B7ACCF1-A74C-43AF-8F7D-832B2BCD5256}" type="presOf" srcId="{BC4FDB6C-F15B-4A3C-97AE-624F61FFC3A3}" destId="{34E8DFA5-32F5-486F-BFE9-16D7B5426B98}" srcOrd="0" destOrd="0" presId="urn:microsoft.com/office/officeart/2005/8/layout/chevron2"/>
    <dgm:cxn modelId="{97A8A318-6132-43E5-B433-982BB4B77A19}" type="presOf" srcId="{552954D4-175B-4C2A-A7D5-A703B9CB094B}" destId="{97CCEDFB-2938-4DB1-8742-81C8DF34D8AF}" srcOrd="0" destOrd="0" presId="urn:microsoft.com/office/officeart/2005/8/layout/chevron2"/>
    <dgm:cxn modelId="{EDF0D1D9-21F3-4ACE-B89C-6C9CBC70B8E3}" srcId="{552954D4-175B-4C2A-A7D5-A703B9CB094B}" destId="{E54F8B9C-0F2B-47D4-BC92-15F0642B0DEC}" srcOrd="2" destOrd="0" parTransId="{60CA0C40-1273-43C7-A2D1-48C49B277418}" sibTransId="{359AC5E9-8898-4B49-A335-FC072C8753A9}"/>
    <dgm:cxn modelId="{1A4DEF66-6930-4592-94D0-5DCED0514C6E}" srcId="{552954D4-175B-4C2A-A7D5-A703B9CB094B}" destId="{1633E461-2982-4F66-98CB-7A710402C1D7}" srcOrd="0" destOrd="0" parTransId="{7A16A982-1E48-4139-BBC0-9AF573CE6B93}" sibTransId="{BFE3F355-85D6-4208-87E3-B4B5AEF6387F}"/>
    <dgm:cxn modelId="{1D387611-3F82-4AAF-BBE1-805E19A9B6CB}" type="presOf" srcId="{E54F8B9C-0F2B-47D4-BC92-15F0642B0DEC}" destId="{5CFA74A1-0516-4195-9204-9AD224274B3B}" srcOrd="0" destOrd="0" presId="urn:microsoft.com/office/officeart/2005/8/layout/chevron2"/>
    <dgm:cxn modelId="{AB5DB7BF-9C44-470B-B42B-689C1DF50A0B}" srcId="{552954D4-175B-4C2A-A7D5-A703B9CB094B}" destId="{320989C1-7595-4BD5-A10A-F74485D8EF4A}" srcOrd="1" destOrd="0" parTransId="{AE4C00BC-9031-44F5-9D0E-96E70BC2B329}" sibTransId="{AA789B46-5FF7-4874-8C3E-74110C5D9914}"/>
    <dgm:cxn modelId="{310A39F4-C293-4A98-A0D6-2AF6B40C4E16}" type="presOf" srcId="{73A9BF37-2889-43D6-B70E-0DE0D32AD336}" destId="{D7B13C26-474F-465B-B34C-03D1401BD61D}" srcOrd="0" destOrd="0" presId="urn:microsoft.com/office/officeart/2005/8/layout/chevron2"/>
    <dgm:cxn modelId="{9C3D5E9C-0BFD-4826-904A-803AFDE91DD5}" type="presOf" srcId="{1633E461-2982-4F66-98CB-7A710402C1D7}" destId="{081FE284-3330-4634-A04E-E9B480D8161B}" srcOrd="0" destOrd="0" presId="urn:microsoft.com/office/officeart/2005/8/layout/chevron2"/>
    <dgm:cxn modelId="{82573933-D389-4EB0-BB98-FAB0D8AA770E}" type="presParOf" srcId="{97CCEDFB-2938-4DB1-8742-81C8DF34D8AF}" destId="{6BAA59A4-AB5E-4641-A91E-AE6D7221458E}" srcOrd="0" destOrd="0" presId="urn:microsoft.com/office/officeart/2005/8/layout/chevron2"/>
    <dgm:cxn modelId="{458FB8CE-F288-4E99-8083-45368D5A1FED}" type="presParOf" srcId="{6BAA59A4-AB5E-4641-A91E-AE6D7221458E}" destId="{081FE284-3330-4634-A04E-E9B480D8161B}" srcOrd="0" destOrd="0" presId="urn:microsoft.com/office/officeart/2005/8/layout/chevron2"/>
    <dgm:cxn modelId="{ABDF09B6-0D75-436B-BBE4-4C9930580A44}" type="presParOf" srcId="{6BAA59A4-AB5E-4641-A91E-AE6D7221458E}" destId="{34E8DFA5-32F5-486F-BFE9-16D7B5426B98}" srcOrd="1" destOrd="0" presId="urn:microsoft.com/office/officeart/2005/8/layout/chevron2"/>
    <dgm:cxn modelId="{E055F9BF-0E25-4A81-BF18-44BEFB32EB68}" type="presParOf" srcId="{97CCEDFB-2938-4DB1-8742-81C8DF34D8AF}" destId="{E1CDBD00-B2E5-4EA4-AC47-E88CFA8F41DE}" srcOrd="1" destOrd="0" presId="urn:microsoft.com/office/officeart/2005/8/layout/chevron2"/>
    <dgm:cxn modelId="{284A0A73-A2A4-4955-9E21-2407289D83AE}" type="presParOf" srcId="{97CCEDFB-2938-4DB1-8742-81C8DF34D8AF}" destId="{94BD3EAF-1F74-45D1-832D-A8EF0E2D3EA2}" srcOrd="2" destOrd="0" presId="urn:microsoft.com/office/officeart/2005/8/layout/chevron2"/>
    <dgm:cxn modelId="{33EA29C0-E594-4D5F-9903-4FC107B2986A}" type="presParOf" srcId="{94BD3EAF-1F74-45D1-832D-A8EF0E2D3EA2}" destId="{AC6B23EB-0B71-447B-9C10-714D674312AF}" srcOrd="0" destOrd="0" presId="urn:microsoft.com/office/officeart/2005/8/layout/chevron2"/>
    <dgm:cxn modelId="{4FB111B8-1911-4796-A0C0-CF2FB275A9FD}" type="presParOf" srcId="{94BD3EAF-1F74-45D1-832D-A8EF0E2D3EA2}" destId="{BD41DADA-E416-4C4D-9C10-78456EEB0A9F}" srcOrd="1" destOrd="0" presId="urn:microsoft.com/office/officeart/2005/8/layout/chevron2"/>
    <dgm:cxn modelId="{5397573F-767E-457D-975C-68A41289E1BC}" type="presParOf" srcId="{97CCEDFB-2938-4DB1-8742-81C8DF34D8AF}" destId="{6B6303CD-3E91-40E8-A002-F60A193A6C4B}" srcOrd="3" destOrd="0" presId="urn:microsoft.com/office/officeart/2005/8/layout/chevron2"/>
    <dgm:cxn modelId="{81B6D559-DCE7-43A4-B9CF-DA71326E8777}" type="presParOf" srcId="{97CCEDFB-2938-4DB1-8742-81C8DF34D8AF}" destId="{F47E8723-5575-4A08-A34E-A9A47D70116B}" srcOrd="4" destOrd="0" presId="urn:microsoft.com/office/officeart/2005/8/layout/chevron2"/>
    <dgm:cxn modelId="{1996B946-3409-480E-B454-2C0C6755957C}" type="presParOf" srcId="{F47E8723-5575-4A08-A34E-A9A47D70116B}" destId="{5CFA74A1-0516-4195-9204-9AD224274B3B}" srcOrd="0" destOrd="0" presId="urn:microsoft.com/office/officeart/2005/8/layout/chevron2"/>
    <dgm:cxn modelId="{67198E6A-E085-4D21-B257-4DBF4845E29B}" type="presParOf" srcId="{F47E8723-5575-4A08-A34E-A9A47D70116B}" destId="{D7B13C26-474F-465B-B34C-03D1401BD6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954D4-175B-4C2A-A7D5-A703B9CB09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33E461-2982-4F66-98CB-7A710402C1D7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1</a:t>
          </a:r>
        </a:p>
      </dgm:t>
    </dgm:pt>
    <dgm:pt modelId="{7A16A982-1E48-4139-BBC0-9AF573CE6B93}" type="parTrans" cxnId="{1A4DEF66-6930-4592-94D0-5DCED0514C6E}">
      <dgm:prSet/>
      <dgm:spPr/>
      <dgm:t>
        <a:bodyPr/>
        <a:lstStyle/>
        <a:p>
          <a:endParaRPr lang="pl-PL"/>
        </a:p>
      </dgm:t>
    </dgm:pt>
    <dgm:pt modelId="{BFE3F355-85D6-4208-87E3-B4B5AEF6387F}" type="sibTrans" cxnId="{1A4DEF66-6930-4592-94D0-5DCED0514C6E}">
      <dgm:prSet/>
      <dgm:spPr/>
      <dgm:t>
        <a:bodyPr/>
        <a:lstStyle/>
        <a:p>
          <a:endParaRPr lang="pl-PL"/>
        </a:p>
      </dgm:t>
    </dgm:pt>
    <dgm:pt modelId="{BC4FDB6C-F15B-4A3C-97AE-624F61FFC3A3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Planowany efekt rewitalizacji.</a:t>
          </a:r>
          <a:endParaRPr lang="pl-PL" dirty="0"/>
        </a:p>
      </dgm:t>
    </dgm:pt>
    <dgm:pt modelId="{6123DAD1-ED37-4523-BCA9-C93DE5FD1154}" type="parTrans" cxnId="{EFB5E6C6-9399-45CD-AFA9-83EC0BDDF25B}">
      <dgm:prSet/>
      <dgm:spPr/>
      <dgm:t>
        <a:bodyPr/>
        <a:lstStyle/>
        <a:p>
          <a:endParaRPr lang="pl-PL"/>
        </a:p>
      </dgm:t>
    </dgm:pt>
    <dgm:pt modelId="{612BCEDD-0A35-449A-8E6A-2D4D6B5E30C5}" type="sibTrans" cxnId="{EFB5E6C6-9399-45CD-AFA9-83EC0BDDF25B}">
      <dgm:prSet/>
      <dgm:spPr/>
      <dgm:t>
        <a:bodyPr/>
        <a:lstStyle/>
        <a:p>
          <a:endParaRPr lang="pl-PL"/>
        </a:p>
      </dgm:t>
    </dgm:pt>
    <dgm:pt modelId="{320989C1-7595-4BD5-A10A-F74485D8EF4A}">
      <dgm:prSet phldrT="[Tekst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/>
            <a:t>2</a:t>
          </a:r>
        </a:p>
      </dgm:t>
    </dgm:pt>
    <dgm:pt modelId="{AE4C00BC-9031-44F5-9D0E-96E70BC2B329}" type="parTrans" cxnId="{AB5DB7BF-9C44-470B-B42B-689C1DF50A0B}">
      <dgm:prSet/>
      <dgm:spPr/>
      <dgm:t>
        <a:bodyPr/>
        <a:lstStyle/>
        <a:p>
          <a:endParaRPr lang="pl-PL"/>
        </a:p>
      </dgm:t>
    </dgm:pt>
    <dgm:pt modelId="{AA789B46-5FF7-4874-8C3E-74110C5D9914}" type="sibTrans" cxnId="{AB5DB7BF-9C44-470B-B42B-689C1DF50A0B}">
      <dgm:prSet/>
      <dgm:spPr/>
      <dgm:t>
        <a:bodyPr/>
        <a:lstStyle/>
        <a:p>
          <a:endParaRPr lang="pl-PL"/>
        </a:p>
      </dgm:t>
    </dgm:pt>
    <dgm:pt modelId="{0A890A1C-5C84-410B-95A7-40CA36AD8831}">
      <dgm:prSet phldrT="[Teks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Lista projektów podstawowych rewitalizacyjnych.</a:t>
          </a:r>
          <a:endParaRPr lang="pl-PL" dirty="0"/>
        </a:p>
      </dgm:t>
    </dgm:pt>
    <dgm:pt modelId="{66B7C502-C4C3-41EA-8BC1-C78CB11866CC}" type="parTrans" cxnId="{32D21D64-B694-427F-A470-BA1CB7BD8AA7}">
      <dgm:prSet/>
      <dgm:spPr/>
      <dgm:t>
        <a:bodyPr/>
        <a:lstStyle/>
        <a:p>
          <a:endParaRPr lang="pl-PL"/>
        </a:p>
      </dgm:t>
    </dgm:pt>
    <dgm:pt modelId="{3401C5FD-16A8-40FD-A789-535ED6C3282E}" type="sibTrans" cxnId="{32D21D64-B694-427F-A470-BA1CB7BD8AA7}">
      <dgm:prSet/>
      <dgm:spPr/>
      <dgm:t>
        <a:bodyPr/>
        <a:lstStyle/>
        <a:p>
          <a:endParaRPr lang="pl-PL"/>
        </a:p>
      </dgm:t>
    </dgm:pt>
    <dgm:pt modelId="{E54F8B9C-0F2B-47D4-BC92-15F0642B0DEC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3</a:t>
          </a:r>
        </a:p>
      </dgm:t>
    </dgm:pt>
    <dgm:pt modelId="{60CA0C40-1273-43C7-A2D1-48C49B277418}" type="parTrans" cxnId="{EDF0D1D9-21F3-4ACE-B89C-6C9CBC70B8E3}">
      <dgm:prSet/>
      <dgm:spPr/>
      <dgm:t>
        <a:bodyPr/>
        <a:lstStyle/>
        <a:p>
          <a:endParaRPr lang="pl-PL"/>
        </a:p>
      </dgm:t>
    </dgm:pt>
    <dgm:pt modelId="{359AC5E9-8898-4B49-A335-FC072C8753A9}" type="sibTrans" cxnId="{EDF0D1D9-21F3-4ACE-B89C-6C9CBC70B8E3}">
      <dgm:prSet/>
      <dgm:spPr/>
      <dgm:t>
        <a:bodyPr/>
        <a:lstStyle/>
        <a:p>
          <a:endParaRPr lang="pl-PL"/>
        </a:p>
      </dgm:t>
    </dgm:pt>
    <dgm:pt modelId="{73A9BF37-2889-43D6-B70E-0DE0D32AD336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System wdrażania programu.</a:t>
          </a:r>
          <a:endParaRPr lang="pl-PL" dirty="0"/>
        </a:p>
      </dgm:t>
    </dgm:pt>
    <dgm:pt modelId="{7F047B03-056B-4201-A8F9-7C58049AA473}" type="parTrans" cxnId="{A2A24C1F-9402-4276-A460-1DED242ED815}">
      <dgm:prSet/>
      <dgm:spPr/>
      <dgm:t>
        <a:bodyPr/>
        <a:lstStyle/>
        <a:p>
          <a:endParaRPr lang="pl-PL"/>
        </a:p>
      </dgm:t>
    </dgm:pt>
    <dgm:pt modelId="{9AACCA8A-AA67-4832-891A-A04E832F4D54}" type="sibTrans" cxnId="{A2A24C1F-9402-4276-A460-1DED242ED815}">
      <dgm:prSet/>
      <dgm:spPr/>
      <dgm:t>
        <a:bodyPr/>
        <a:lstStyle/>
        <a:p>
          <a:endParaRPr lang="pl-PL"/>
        </a:p>
      </dgm:t>
    </dgm:pt>
    <dgm:pt modelId="{61E5CDC8-34CE-432E-9586-89F7D5F4C0FF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Cele rewitalizacji oraz kierunki działań. </a:t>
          </a:r>
        </a:p>
      </dgm:t>
    </dgm:pt>
    <dgm:pt modelId="{75D423C5-3E39-4EC7-B5D7-21AE5A8D10AE}" type="parTrans" cxnId="{66B1CE36-BE69-48DD-996E-D23DBDDA4533}">
      <dgm:prSet/>
      <dgm:spPr/>
      <dgm:t>
        <a:bodyPr/>
        <a:lstStyle/>
        <a:p>
          <a:endParaRPr lang="pl-PL"/>
        </a:p>
      </dgm:t>
    </dgm:pt>
    <dgm:pt modelId="{E0FAD7F3-60BF-488F-8196-AF059C3584FC}" type="sibTrans" cxnId="{66B1CE36-BE69-48DD-996E-D23DBDDA4533}">
      <dgm:prSet/>
      <dgm:spPr/>
      <dgm:t>
        <a:bodyPr/>
        <a:lstStyle/>
        <a:p>
          <a:endParaRPr lang="pl-PL"/>
        </a:p>
      </dgm:t>
    </dgm:pt>
    <dgm:pt modelId="{58B66C26-0FEA-453C-A7F1-03925CF990FB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Charakterystyka pozostałych rodzajów przedsięwzięć.</a:t>
          </a:r>
        </a:p>
      </dgm:t>
    </dgm:pt>
    <dgm:pt modelId="{2C46EEE0-C111-472D-9DD7-16D6C0E0E9E4}" type="parTrans" cxnId="{68942459-693D-47D6-B694-0CAF673675C0}">
      <dgm:prSet/>
      <dgm:spPr/>
      <dgm:t>
        <a:bodyPr/>
        <a:lstStyle/>
        <a:p>
          <a:endParaRPr lang="pl-PL"/>
        </a:p>
      </dgm:t>
    </dgm:pt>
    <dgm:pt modelId="{3F7952F4-EF2A-4095-8168-6FF83B437EDB}" type="sibTrans" cxnId="{68942459-693D-47D6-B694-0CAF673675C0}">
      <dgm:prSet/>
      <dgm:spPr/>
      <dgm:t>
        <a:bodyPr/>
        <a:lstStyle/>
        <a:p>
          <a:endParaRPr lang="pl-PL"/>
        </a:p>
      </dgm:t>
    </dgm:pt>
    <dgm:pt modelId="{0C39D9EE-D8C7-44D1-ABB7-CEC6528C8929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System monitoringu i oceny skuteczności i wprowadzania modyfikacji</a:t>
          </a:r>
        </a:p>
      </dgm:t>
    </dgm:pt>
    <dgm:pt modelId="{779EBC57-9895-4D7B-A0D8-1BEF454BEB0C}" type="parTrans" cxnId="{345CF036-05B6-4AD6-ACB3-FCD1F666615C}">
      <dgm:prSet/>
      <dgm:spPr/>
      <dgm:t>
        <a:bodyPr/>
        <a:lstStyle/>
        <a:p>
          <a:endParaRPr lang="pl-PL"/>
        </a:p>
      </dgm:t>
    </dgm:pt>
    <dgm:pt modelId="{57894AF0-873A-4C59-A10B-787757ACB812}" type="sibTrans" cxnId="{345CF036-05B6-4AD6-ACB3-FCD1F666615C}">
      <dgm:prSet/>
      <dgm:spPr/>
      <dgm:t>
        <a:bodyPr/>
        <a:lstStyle/>
        <a:p>
          <a:endParaRPr lang="pl-PL"/>
        </a:p>
      </dgm:t>
    </dgm:pt>
    <dgm:pt modelId="{78D5894D-EC13-4AB9-B80D-72B861C3C3A7}">
      <dgm:prSet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1216D045-D03F-4D6D-AC63-F2EAD3904323}" type="parTrans" cxnId="{8E7BF397-6BC9-49E9-BD43-593B283E68F5}">
      <dgm:prSet/>
      <dgm:spPr/>
      <dgm:t>
        <a:bodyPr/>
        <a:lstStyle/>
        <a:p>
          <a:endParaRPr lang="pl-PL"/>
        </a:p>
      </dgm:t>
    </dgm:pt>
    <dgm:pt modelId="{30223906-FD9F-4732-AC7C-C7BC333031D5}" type="sibTrans" cxnId="{8E7BF397-6BC9-49E9-BD43-593B283E68F5}">
      <dgm:prSet/>
      <dgm:spPr/>
      <dgm:t>
        <a:bodyPr/>
        <a:lstStyle/>
        <a:p>
          <a:endParaRPr lang="pl-PL"/>
        </a:p>
      </dgm:t>
    </dgm:pt>
    <dgm:pt modelId="{6EC8FB3E-5CFD-417D-BBF3-006977A078EE}">
      <dgm:prSet/>
      <dgm:spPr/>
      <dgm:t>
        <a:bodyPr/>
        <a:lstStyle/>
        <a:p>
          <a:r>
            <a:rPr lang="pl-PL">
              <a:solidFill>
                <a:schemeClr val="tx2"/>
              </a:solidFill>
            </a:rPr>
            <a:t>Mechanizmy zapewniające komplementarność </a:t>
          </a:r>
          <a:endParaRPr lang="pl-PL"/>
        </a:p>
      </dgm:t>
    </dgm:pt>
    <dgm:pt modelId="{68016EA0-8775-4CE8-8F82-46F92803D89A}" type="parTrans" cxnId="{C2144E68-8C54-494D-B453-4C989BDE59E3}">
      <dgm:prSet/>
      <dgm:spPr/>
      <dgm:t>
        <a:bodyPr/>
        <a:lstStyle/>
        <a:p>
          <a:endParaRPr lang="pl-PL"/>
        </a:p>
      </dgm:t>
    </dgm:pt>
    <dgm:pt modelId="{55DCDA7C-7890-475F-A3FF-2A828F29DA78}" type="sibTrans" cxnId="{C2144E68-8C54-494D-B453-4C989BDE59E3}">
      <dgm:prSet/>
      <dgm:spPr/>
      <dgm:t>
        <a:bodyPr/>
        <a:lstStyle/>
        <a:p>
          <a:endParaRPr lang="pl-PL"/>
        </a:p>
      </dgm:t>
    </dgm:pt>
    <dgm:pt modelId="{DD61A586-CFAE-4FF8-96E2-5E5DD9892936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Mechanizmy włączenia interesariuszy </a:t>
          </a:r>
          <a:endParaRPr lang="pl-PL" dirty="0"/>
        </a:p>
      </dgm:t>
    </dgm:pt>
    <dgm:pt modelId="{B3FC1151-915E-49C1-97B8-167D469B7468}" type="parTrans" cxnId="{ED08F939-4279-4060-B951-F124AD7077D8}">
      <dgm:prSet/>
      <dgm:spPr/>
      <dgm:t>
        <a:bodyPr/>
        <a:lstStyle/>
        <a:p>
          <a:endParaRPr lang="pl-PL"/>
        </a:p>
      </dgm:t>
    </dgm:pt>
    <dgm:pt modelId="{21586170-30A3-42AF-9797-2B73478A8B58}" type="sibTrans" cxnId="{ED08F939-4279-4060-B951-F124AD7077D8}">
      <dgm:prSet/>
      <dgm:spPr/>
      <dgm:t>
        <a:bodyPr/>
        <a:lstStyle/>
        <a:p>
          <a:endParaRPr lang="pl-PL"/>
        </a:p>
      </dgm:t>
    </dgm:pt>
    <dgm:pt modelId="{97CCEDFB-2938-4DB1-8742-81C8DF34D8AF}" type="pres">
      <dgm:prSet presAssocID="{552954D4-175B-4C2A-A7D5-A703B9CB094B}" presName="linearFlow" presStyleCnt="0">
        <dgm:presLayoutVars>
          <dgm:dir/>
          <dgm:animLvl val="lvl"/>
          <dgm:resizeHandles val="exact"/>
        </dgm:presLayoutVars>
      </dgm:prSet>
      <dgm:spPr/>
    </dgm:pt>
    <dgm:pt modelId="{6BAA59A4-AB5E-4641-A91E-AE6D7221458E}" type="pres">
      <dgm:prSet presAssocID="{1633E461-2982-4F66-98CB-7A710402C1D7}" presName="composite" presStyleCnt="0"/>
      <dgm:spPr/>
    </dgm:pt>
    <dgm:pt modelId="{081FE284-3330-4634-A04E-E9B480D8161B}" type="pres">
      <dgm:prSet presAssocID="{1633E461-2982-4F66-98CB-7A710402C1D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4E8DFA5-32F5-486F-BFE9-16D7B5426B98}" type="pres">
      <dgm:prSet presAssocID="{1633E461-2982-4F66-98CB-7A710402C1D7}" presName="descendantText" presStyleLbl="alignAcc1" presStyleIdx="0" presStyleCnt="4">
        <dgm:presLayoutVars>
          <dgm:bulletEnabled val="1"/>
        </dgm:presLayoutVars>
      </dgm:prSet>
      <dgm:spPr/>
    </dgm:pt>
    <dgm:pt modelId="{E1CDBD00-B2E5-4EA4-AC47-E88CFA8F41DE}" type="pres">
      <dgm:prSet presAssocID="{BFE3F355-85D6-4208-87E3-B4B5AEF6387F}" presName="sp" presStyleCnt="0"/>
      <dgm:spPr/>
    </dgm:pt>
    <dgm:pt modelId="{94BD3EAF-1F74-45D1-832D-A8EF0E2D3EA2}" type="pres">
      <dgm:prSet presAssocID="{320989C1-7595-4BD5-A10A-F74485D8EF4A}" presName="composite" presStyleCnt="0"/>
      <dgm:spPr/>
    </dgm:pt>
    <dgm:pt modelId="{AC6B23EB-0B71-447B-9C10-714D674312AF}" type="pres">
      <dgm:prSet presAssocID="{320989C1-7595-4BD5-A10A-F74485D8EF4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D41DADA-E416-4C4D-9C10-78456EEB0A9F}" type="pres">
      <dgm:prSet presAssocID="{320989C1-7595-4BD5-A10A-F74485D8EF4A}" presName="descendantText" presStyleLbl="alignAcc1" presStyleIdx="1" presStyleCnt="4">
        <dgm:presLayoutVars>
          <dgm:bulletEnabled val="1"/>
        </dgm:presLayoutVars>
      </dgm:prSet>
      <dgm:spPr/>
    </dgm:pt>
    <dgm:pt modelId="{6B6303CD-3E91-40E8-A002-F60A193A6C4B}" type="pres">
      <dgm:prSet presAssocID="{AA789B46-5FF7-4874-8C3E-74110C5D9914}" presName="sp" presStyleCnt="0"/>
      <dgm:spPr/>
    </dgm:pt>
    <dgm:pt modelId="{F47E8723-5575-4A08-A34E-A9A47D70116B}" type="pres">
      <dgm:prSet presAssocID="{E54F8B9C-0F2B-47D4-BC92-15F0642B0DEC}" presName="composite" presStyleCnt="0"/>
      <dgm:spPr/>
    </dgm:pt>
    <dgm:pt modelId="{5CFA74A1-0516-4195-9204-9AD224274B3B}" type="pres">
      <dgm:prSet presAssocID="{E54F8B9C-0F2B-47D4-BC92-15F0642B0DE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7B13C26-474F-465B-B34C-03D1401BD61D}" type="pres">
      <dgm:prSet presAssocID="{E54F8B9C-0F2B-47D4-BC92-15F0642B0DEC}" presName="descendantText" presStyleLbl="alignAcc1" presStyleIdx="2" presStyleCnt="4">
        <dgm:presLayoutVars>
          <dgm:bulletEnabled val="1"/>
        </dgm:presLayoutVars>
      </dgm:prSet>
      <dgm:spPr/>
    </dgm:pt>
    <dgm:pt modelId="{F1153D18-6A5D-4581-92DC-9427EE4D9F19}" type="pres">
      <dgm:prSet presAssocID="{359AC5E9-8898-4B49-A335-FC072C8753A9}" presName="sp" presStyleCnt="0"/>
      <dgm:spPr/>
    </dgm:pt>
    <dgm:pt modelId="{FC577ABF-6072-4056-8C17-50B9569E7276}" type="pres">
      <dgm:prSet presAssocID="{78D5894D-EC13-4AB9-B80D-72B861C3C3A7}" presName="composite" presStyleCnt="0"/>
      <dgm:spPr/>
    </dgm:pt>
    <dgm:pt modelId="{D8E799E5-9BE6-4FCC-A043-461EA0319690}" type="pres">
      <dgm:prSet presAssocID="{78D5894D-EC13-4AB9-B80D-72B861C3C3A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10D30B2-859F-425E-98FE-A465C8CAAC7C}" type="pres">
      <dgm:prSet presAssocID="{78D5894D-EC13-4AB9-B80D-72B861C3C3A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B30DD98-E9D6-4CD4-82E7-C4CBE9FE9EBF}" type="presOf" srcId="{0A890A1C-5C84-410B-95A7-40CA36AD8831}" destId="{BD41DADA-E416-4C4D-9C10-78456EEB0A9F}" srcOrd="0" destOrd="0" presId="urn:microsoft.com/office/officeart/2005/8/layout/chevron2"/>
    <dgm:cxn modelId="{9580A496-A2FA-4F2B-B9CB-8043D1366C4C}" type="presOf" srcId="{6EC8FB3E-5CFD-417D-BBF3-006977A078EE}" destId="{510D30B2-859F-425E-98FE-A465C8CAAC7C}" srcOrd="0" destOrd="0" presId="urn:microsoft.com/office/officeart/2005/8/layout/chevron2"/>
    <dgm:cxn modelId="{A2A24C1F-9402-4276-A460-1DED242ED815}" srcId="{E54F8B9C-0F2B-47D4-BC92-15F0642B0DEC}" destId="{73A9BF37-2889-43D6-B70E-0DE0D32AD336}" srcOrd="0" destOrd="0" parTransId="{7F047B03-056B-4201-A8F9-7C58049AA473}" sibTransId="{9AACCA8A-AA67-4832-891A-A04E832F4D54}"/>
    <dgm:cxn modelId="{AB698510-9413-4D3C-9A67-8EE5956D4B75}" type="presOf" srcId="{58B66C26-0FEA-453C-A7F1-03925CF990FB}" destId="{BD41DADA-E416-4C4D-9C10-78456EEB0A9F}" srcOrd="0" destOrd="1" presId="urn:microsoft.com/office/officeart/2005/8/layout/chevron2"/>
    <dgm:cxn modelId="{66B1CE36-BE69-48DD-996E-D23DBDDA4533}" srcId="{1633E461-2982-4F66-98CB-7A710402C1D7}" destId="{61E5CDC8-34CE-432E-9586-89F7D5F4C0FF}" srcOrd="1" destOrd="0" parTransId="{75D423C5-3E39-4EC7-B5D7-21AE5A8D10AE}" sibTransId="{E0FAD7F3-60BF-488F-8196-AF059C3584FC}"/>
    <dgm:cxn modelId="{2E56220F-ABCB-4263-93AD-82812AA60B95}" type="presOf" srcId="{78D5894D-EC13-4AB9-B80D-72B861C3C3A7}" destId="{D8E799E5-9BE6-4FCC-A043-461EA0319690}" srcOrd="0" destOrd="0" presId="urn:microsoft.com/office/officeart/2005/8/layout/chevron2"/>
    <dgm:cxn modelId="{32D21D64-B694-427F-A470-BA1CB7BD8AA7}" srcId="{320989C1-7595-4BD5-A10A-F74485D8EF4A}" destId="{0A890A1C-5C84-410B-95A7-40CA36AD8831}" srcOrd="0" destOrd="0" parTransId="{66B7C502-C4C3-41EA-8BC1-C78CB11866CC}" sibTransId="{3401C5FD-16A8-40FD-A789-535ED6C3282E}"/>
    <dgm:cxn modelId="{8E7BF397-6BC9-49E9-BD43-593B283E68F5}" srcId="{552954D4-175B-4C2A-A7D5-A703B9CB094B}" destId="{78D5894D-EC13-4AB9-B80D-72B861C3C3A7}" srcOrd="3" destOrd="0" parTransId="{1216D045-D03F-4D6D-AC63-F2EAD3904323}" sibTransId="{30223906-FD9F-4732-AC7C-C7BC333031D5}"/>
    <dgm:cxn modelId="{EFB5E6C6-9399-45CD-AFA9-83EC0BDDF25B}" srcId="{1633E461-2982-4F66-98CB-7A710402C1D7}" destId="{BC4FDB6C-F15B-4A3C-97AE-624F61FFC3A3}" srcOrd="0" destOrd="0" parTransId="{6123DAD1-ED37-4523-BCA9-C93DE5FD1154}" sibTransId="{612BCEDD-0A35-449A-8E6A-2D4D6B5E30C5}"/>
    <dgm:cxn modelId="{A0ED4ECB-7A79-4264-ADC3-E543EC196429}" type="presOf" srcId="{320989C1-7595-4BD5-A10A-F74485D8EF4A}" destId="{AC6B23EB-0B71-447B-9C10-714D674312AF}" srcOrd="0" destOrd="0" presId="urn:microsoft.com/office/officeart/2005/8/layout/chevron2"/>
    <dgm:cxn modelId="{113CA4C6-B2CB-46D2-8E72-F49F0B89BD82}" type="presOf" srcId="{DD61A586-CFAE-4FF8-96E2-5E5DD9892936}" destId="{510D30B2-859F-425E-98FE-A465C8CAAC7C}" srcOrd="0" destOrd="1" presId="urn:microsoft.com/office/officeart/2005/8/layout/chevron2"/>
    <dgm:cxn modelId="{ED08F939-4279-4060-B951-F124AD7077D8}" srcId="{78D5894D-EC13-4AB9-B80D-72B861C3C3A7}" destId="{DD61A586-CFAE-4FF8-96E2-5E5DD9892936}" srcOrd="1" destOrd="0" parTransId="{B3FC1151-915E-49C1-97B8-167D469B7468}" sibTransId="{21586170-30A3-42AF-9797-2B73478A8B58}"/>
    <dgm:cxn modelId="{4B7ACCF1-A74C-43AF-8F7D-832B2BCD5256}" type="presOf" srcId="{BC4FDB6C-F15B-4A3C-97AE-624F61FFC3A3}" destId="{34E8DFA5-32F5-486F-BFE9-16D7B5426B98}" srcOrd="0" destOrd="0" presId="urn:microsoft.com/office/officeart/2005/8/layout/chevron2"/>
    <dgm:cxn modelId="{97A8A318-6132-43E5-B433-982BB4B77A19}" type="presOf" srcId="{552954D4-175B-4C2A-A7D5-A703B9CB094B}" destId="{97CCEDFB-2938-4DB1-8742-81C8DF34D8AF}" srcOrd="0" destOrd="0" presId="urn:microsoft.com/office/officeart/2005/8/layout/chevron2"/>
    <dgm:cxn modelId="{E156FEE0-4606-4D49-BE86-C0432AE3A0F0}" type="presOf" srcId="{61E5CDC8-34CE-432E-9586-89F7D5F4C0FF}" destId="{34E8DFA5-32F5-486F-BFE9-16D7B5426B98}" srcOrd="0" destOrd="1" presId="urn:microsoft.com/office/officeart/2005/8/layout/chevron2"/>
    <dgm:cxn modelId="{C2144E68-8C54-494D-B453-4C989BDE59E3}" srcId="{78D5894D-EC13-4AB9-B80D-72B861C3C3A7}" destId="{6EC8FB3E-5CFD-417D-BBF3-006977A078EE}" srcOrd="0" destOrd="0" parTransId="{68016EA0-8775-4CE8-8F82-46F92803D89A}" sibTransId="{55DCDA7C-7890-475F-A3FF-2A828F29DA78}"/>
    <dgm:cxn modelId="{EDF0D1D9-21F3-4ACE-B89C-6C9CBC70B8E3}" srcId="{552954D4-175B-4C2A-A7D5-A703B9CB094B}" destId="{E54F8B9C-0F2B-47D4-BC92-15F0642B0DEC}" srcOrd="2" destOrd="0" parTransId="{60CA0C40-1273-43C7-A2D1-48C49B277418}" sibTransId="{359AC5E9-8898-4B49-A335-FC072C8753A9}"/>
    <dgm:cxn modelId="{1A4DEF66-6930-4592-94D0-5DCED0514C6E}" srcId="{552954D4-175B-4C2A-A7D5-A703B9CB094B}" destId="{1633E461-2982-4F66-98CB-7A710402C1D7}" srcOrd="0" destOrd="0" parTransId="{7A16A982-1E48-4139-BBC0-9AF573CE6B93}" sibTransId="{BFE3F355-85D6-4208-87E3-B4B5AEF6387F}"/>
    <dgm:cxn modelId="{1D387611-3F82-4AAF-BBE1-805E19A9B6CB}" type="presOf" srcId="{E54F8B9C-0F2B-47D4-BC92-15F0642B0DEC}" destId="{5CFA74A1-0516-4195-9204-9AD224274B3B}" srcOrd="0" destOrd="0" presId="urn:microsoft.com/office/officeart/2005/8/layout/chevron2"/>
    <dgm:cxn modelId="{AB5DB7BF-9C44-470B-B42B-689C1DF50A0B}" srcId="{552954D4-175B-4C2A-A7D5-A703B9CB094B}" destId="{320989C1-7595-4BD5-A10A-F74485D8EF4A}" srcOrd="1" destOrd="0" parTransId="{AE4C00BC-9031-44F5-9D0E-96E70BC2B329}" sibTransId="{AA789B46-5FF7-4874-8C3E-74110C5D9914}"/>
    <dgm:cxn modelId="{68942459-693D-47D6-B694-0CAF673675C0}" srcId="{320989C1-7595-4BD5-A10A-F74485D8EF4A}" destId="{58B66C26-0FEA-453C-A7F1-03925CF990FB}" srcOrd="1" destOrd="0" parTransId="{2C46EEE0-C111-472D-9DD7-16D6C0E0E9E4}" sibTransId="{3F7952F4-EF2A-4095-8168-6FF83B437EDB}"/>
    <dgm:cxn modelId="{19AEBBD7-30B4-47E4-9A3C-CEEE5E69BBAE}" type="presOf" srcId="{0C39D9EE-D8C7-44D1-ABB7-CEC6528C8929}" destId="{D7B13C26-474F-465B-B34C-03D1401BD61D}" srcOrd="0" destOrd="1" presId="urn:microsoft.com/office/officeart/2005/8/layout/chevron2"/>
    <dgm:cxn modelId="{310A39F4-C293-4A98-A0D6-2AF6B40C4E16}" type="presOf" srcId="{73A9BF37-2889-43D6-B70E-0DE0D32AD336}" destId="{D7B13C26-474F-465B-B34C-03D1401BD61D}" srcOrd="0" destOrd="0" presId="urn:microsoft.com/office/officeart/2005/8/layout/chevron2"/>
    <dgm:cxn modelId="{9C3D5E9C-0BFD-4826-904A-803AFDE91DD5}" type="presOf" srcId="{1633E461-2982-4F66-98CB-7A710402C1D7}" destId="{081FE284-3330-4634-A04E-E9B480D8161B}" srcOrd="0" destOrd="0" presId="urn:microsoft.com/office/officeart/2005/8/layout/chevron2"/>
    <dgm:cxn modelId="{345CF036-05B6-4AD6-ACB3-FCD1F666615C}" srcId="{E54F8B9C-0F2B-47D4-BC92-15F0642B0DEC}" destId="{0C39D9EE-D8C7-44D1-ABB7-CEC6528C8929}" srcOrd="1" destOrd="0" parTransId="{779EBC57-9895-4D7B-A0D8-1BEF454BEB0C}" sibTransId="{57894AF0-873A-4C59-A10B-787757ACB812}"/>
    <dgm:cxn modelId="{82573933-D389-4EB0-BB98-FAB0D8AA770E}" type="presParOf" srcId="{97CCEDFB-2938-4DB1-8742-81C8DF34D8AF}" destId="{6BAA59A4-AB5E-4641-A91E-AE6D7221458E}" srcOrd="0" destOrd="0" presId="urn:microsoft.com/office/officeart/2005/8/layout/chevron2"/>
    <dgm:cxn modelId="{458FB8CE-F288-4E99-8083-45368D5A1FED}" type="presParOf" srcId="{6BAA59A4-AB5E-4641-A91E-AE6D7221458E}" destId="{081FE284-3330-4634-A04E-E9B480D8161B}" srcOrd="0" destOrd="0" presId="urn:microsoft.com/office/officeart/2005/8/layout/chevron2"/>
    <dgm:cxn modelId="{ABDF09B6-0D75-436B-BBE4-4C9930580A44}" type="presParOf" srcId="{6BAA59A4-AB5E-4641-A91E-AE6D7221458E}" destId="{34E8DFA5-32F5-486F-BFE9-16D7B5426B98}" srcOrd="1" destOrd="0" presId="urn:microsoft.com/office/officeart/2005/8/layout/chevron2"/>
    <dgm:cxn modelId="{E055F9BF-0E25-4A81-BF18-44BEFB32EB68}" type="presParOf" srcId="{97CCEDFB-2938-4DB1-8742-81C8DF34D8AF}" destId="{E1CDBD00-B2E5-4EA4-AC47-E88CFA8F41DE}" srcOrd="1" destOrd="0" presId="urn:microsoft.com/office/officeart/2005/8/layout/chevron2"/>
    <dgm:cxn modelId="{284A0A73-A2A4-4955-9E21-2407289D83AE}" type="presParOf" srcId="{97CCEDFB-2938-4DB1-8742-81C8DF34D8AF}" destId="{94BD3EAF-1F74-45D1-832D-A8EF0E2D3EA2}" srcOrd="2" destOrd="0" presId="urn:microsoft.com/office/officeart/2005/8/layout/chevron2"/>
    <dgm:cxn modelId="{33EA29C0-E594-4D5F-9903-4FC107B2986A}" type="presParOf" srcId="{94BD3EAF-1F74-45D1-832D-A8EF0E2D3EA2}" destId="{AC6B23EB-0B71-447B-9C10-714D674312AF}" srcOrd="0" destOrd="0" presId="urn:microsoft.com/office/officeart/2005/8/layout/chevron2"/>
    <dgm:cxn modelId="{4FB111B8-1911-4796-A0C0-CF2FB275A9FD}" type="presParOf" srcId="{94BD3EAF-1F74-45D1-832D-A8EF0E2D3EA2}" destId="{BD41DADA-E416-4C4D-9C10-78456EEB0A9F}" srcOrd="1" destOrd="0" presId="urn:microsoft.com/office/officeart/2005/8/layout/chevron2"/>
    <dgm:cxn modelId="{5397573F-767E-457D-975C-68A41289E1BC}" type="presParOf" srcId="{97CCEDFB-2938-4DB1-8742-81C8DF34D8AF}" destId="{6B6303CD-3E91-40E8-A002-F60A193A6C4B}" srcOrd="3" destOrd="0" presId="urn:microsoft.com/office/officeart/2005/8/layout/chevron2"/>
    <dgm:cxn modelId="{81B6D559-DCE7-43A4-B9CF-DA71326E8777}" type="presParOf" srcId="{97CCEDFB-2938-4DB1-8742-81C8DF34D8AF}" destId="{F47E8723-5575-4A08-A34E-A9A47D70116B}" srcOrd="4" destOrd="0" presId="urn:microsoft.com/office/officeart/2005/8/layout/chevron2"/>
    <dgm:cxn modelId="{1996B946-3409-480E-B454-2C0C6755957C}" type="presParOf" srcId="{F47E8723-5575-4A08-A34E-A9A47D70116B}" destId="{5CFA74A1-0516-4195-9204-9AD224274B3B}" srcOrd="0" destOrd="0" presId="urn:microsoft.com/office/officeart/2005/8/layout/chevron2"/>
    <dgm:cxn modelId="{67198E6A-E085-4D21-B257-4DBF4845E29B}" type="presParOf" srcId="{F47E8723-5575-4A08-A34E-A9A47D70116B}" destId="{D7B13C26-474F-465B-B34C-03D1401BD61D}" srcOrd="1" destOrd="0" presId="urn:microsoft.com/office/officeart/2005/8/layout/chevron2"/>
    <dgm:cxn modelId="{B7E8D221-F1B3-40D3-93C7-BAD48D73A21E}" type="presParOf" srcId="{97CCEDFB-2938-4DB1-8742-81C8DF34D8AF}" destId="{F1153D18-6A5D-4581-92DC-9427EE4D9F19}" srcOrd="5" destOrd="0" presId="urn:microsoft.com/office/officeart/2005/8/layout/chevron2"/>
    <dgm:cxn modelId="{5B09FABE-9442-4D9E-B1D5-48FDB9709316}" type="presParOf" srcId="{97CCEDFB-2938-4DB1-8742-81C8DF34D8AF}" destId="{FC577ABF-6072-4056-8C17-50B9569E7276}" srcOrd="6" destOrd="0" presId="urn:microsoft.com/office/officeart/2005/8/layout/chevron2"/>
    <dgm:cxn modelId="{02B6ADC4-FF21-4D40-A55B-BAF0645437F1}" type="presParOf" srcId="{FC577ABF-6072-4056-8C17-50B9569E7276}" destId="{D8E799E5-9BE6-4FCC-A043-461EA0319690}" srcOrd="0" destOrd="0" presId="urn:microsoft.com/office/officeart/2005/8/layout/chevron2"/>
    <dgm:cxn modelId="{DC16E001-EB30-475D-810B-3BBE088BF165}" type="presParOf" srcId="{FC577ABF-6072-4056-8C17-50B9569E7276}" destId="{510D30B2-859F-425E-98FE-A465C8CAAC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AD9F6-52E0-43C4-AD8F-DCDE0DD46D9A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DD57DF23-1361-409A-9E2E-F672E520F7FE}">
      <dgm:prSet phldrT="[Tekst]"/>
      <dgm:spPr/>
      <dgm:t>
        <a:bodyPr/>
        <a:lstStyle/>
        <a:p>
          <a:r>
            <a:rPr lang="pl-PL" b="1" dirty="0"/>
            <a:t>problem</a:t>
          </a:r>
        </a:p>
      </dgm:t>
    </dgm:pt>
    <dgm:pt modelId="{0EB55333-41F8-4FD8-B3CB-C2AB68B59298}" type="parTrans" cxnId="{609146C4-4646-4D27-A63E-2738FBF2BD8B}">
      <dgm:prSet/>
      <dgm:spPr/>
      <dgm:t>
        <a:bodyPr/>
        <a:lstStyle/>
        <a:p>
          <a:endParaRPr lang="pl-PL" b="1"/>
        </a:p>
      </dgm:t>
    </dgm:pt>
    <dgm:pt modelId="{D56F1A12-F3D4-4936-9E3F-A8AA8AB0D1A8}" type="sibTrans" cxnId="{609146C4-4646-4D27-A63E-2738FBF2BD8B}">
      <dgm:prSet/>
      <dgm:spPr/>
      <dgm:t>
        <a:bodyPr/>
        <a:lstStyle/>
        <a:p>
          <a:endParaRPr lang="pl-PL" b="1"/>
        </a:p>
      </dgm:t>
    </dgm:pt>
    <dgm:pt modelId="{9040C1D7-3A9E-4292-B500-05BF2FED7E78}">
      <dgm:prSet phldrT="[Tekst]"/>
      <dgm:spPr/>
      <dgm:t>
        <a:bodyPr/>
        <a:lstStyle/>
        <a:p>
          <a:r>
            <a:rPr lang="pl-PL" b="1" dirty="0"/>
            <a:t>wskaźniki</a:t>
          </a:r>
        </a:p>
      </dgm:t>
    </dgm:pt>
    <dgm:pt modelId="{C68116BC-5927-4767-B701-0ACB5A78B737}" type="parTrans" cxnId="{5D31AA61-4AC7-4188-BCBB-18CF2901BCB7}">
      <dgm:prSet/>
      <dgm:spPr/>
      <dgm:t>
        <a:bodyPr/>
        <a:lstStyle/>
        <a:p>
          <a:endParaRPr lang="pl-PL" b="1"/>
        </a:p>
      </dgm:t>
    </dgm:pt>
    <dgm:pt modelId="{E3A49916-D042-438C-8751-7AE81E419502}" type="sibTrans" cxnId="{5D31AA61-4AC7-4188-BCBB-18CF2901BCB7}">
      <dgm:prSet/>
      <dgm:spPr/>
      <dgm:t>
        <a:bodyPr/>
        <a:lstStyle/>
        <a:p>
          <a:endParaRPr lang="pl-PL" b="1"/>
        </a:p>
      </dgm:t>
    </dgm:pt>
    <dgm:pt modelId="{27F68A1F-4E34-45C0-BDD0-651D9777DD75}">
      <dgm:prSet phldrT="[Tekst]"/>
      <dgm:spPr/>
      <dgm:t>
        <a:bodyPr/>
        <a:lstStyle/>
        <a:p>
          <a:r>
            <a:rPr lang="pl-PL" b="1" dirty="0"/>
            <a:t>analiza</a:t>
          </a:r>
        </a:p>
      </dgm:t>
    </dgm:pt>
    <dgm:pt modelId="{65836ECE-EB60-4DBB-8DE8-07CDA3CBA7A3}" type="parTrans" cxnId="{4C4FB27C-49CC-4F1C-B5F3-8994B4A54EE4}">
      <dgm:prSet/>
      <dgm:spPr/>
      <dgm:t>
        <a:bodyPr/>
        <a:lstStyle/>
        <a:p>
          <a:endParaRPr lang="pl-PL" b="1"/>
        </a:p>
      </dgm:t>
    </dgm:pt>
    <dgm:pt modelId="{C4943688-FC01-4A5F-82FA-44C2692F9187}" type="sibTrans" cxnId="{4C4FB27C-49CC-4F1C-B5F3-8994B4A54EE4}">
      <dgm:prSet/>
      <dgm:spPr/>
      <dgm:t>
        <a:bodyPr/>
        <a:lstStyle/>
        <a:p>
          <a:endParaRPr lang="pl-PL" b="1"/>
        </a:p>
      </dgm:t>
    </dgm:pt>
    <dgm:pt modelId="{CCEF3BDB-EA41-45A3-8E69-60ACFFB061EA}">
      <dgm:prSet/>
      <dgm:spPr/>
      <dgm:t>
        <a:bodyPr/>
        <a:lstStyle/>
        <a:p>
          <a:r>
            <a:rPr lang="pl-PL" b="1" dirty="0"/>
            <a:t>tabele (dane)</a:t>
          </a:r>
        </a:p>
      </dgm:t>
    </dgm:pt>
    <dgm:pt modelId="{F5F22D8B-A618-403B-BFE1-5426F1B69E7A}" type="parTrans" cxnId="{D470E401-5A7D-4A01-A8EB-EA15C3BE1A43}">
      <dgm:prSet/>
      <dgm:spPr/>
      <dgm:t>
        <a:bodyPr/>
        <a:lstStyle/>
        <a:p>
          <a:endParaRPr lang="pl-PL" b="1"/>
        </a:p>
      </dgm:t>
    </dgm:pt>
    <dgm:pt modelId="{C4F67F8B-F0F3-4C3B-9DC0-54EAF2E11F20}" type="sibTrans" cxnId="{D470E401-5A7D-4A01-A8EB-EA15C3BE1A43}">
      <dgm:prSet/>
      <dgm:spPr/>
      <dgm:t>
        <a:bodyPr/>
        <a:lstStyle/>
        <a:p>
          <a:endParaRPr lang="pl-PL" b="1"/>
        </a:p>
      </dgm:t>
    </dgm:pt>
    <dgm:pt modelId="{192D98C3-5026-4433-9B26-8CB8D09BA171}" type="pres">
      <dgm:prSet presAssocID="{6E9AD9F6-52E0-43C4-AD8F-DCDE0DD46D9A}" presName="Name0" presStyleCnt="0">
        <dgm:presLayoutVars>
          <dgm:dir/>
          <dgm:animLvl val="lvl"/>
          <dgm:resizeHandles val="exact"/>
        </dgm:presLayoutVars>
      </dgm:prSet>
      <dgm:spPr/>
    </dgm:pt>
    <dgm:pt modelId="{22D96BE1-B5D0-4600-A09C-85F1317368EC}" type="pres">
      <dgm:prSet presAssocID="{DD57DF23-1361-409A-9E2E-F672E520F7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2F498D-CB12-4835-AF39-A4D9A431EF76}" type="pres">
      <dgm:prSet presAssocID="{D56F1A12-F3D4-4936-9E3F-A8AA8AB0D1A8}" presName="parTxOnlySpace" presStyleCnt="0"/>
      <dgm:spPr/>
    </dgm:pt>
    <dgm:pt modelId="{6E59FC87-C0A3-43B1-BCFC-36F4F4CF2797}" type="pres">
      <dgm:prSet presAssocID="{9040C1D7-3A9E-4292-B500-05BF2FED7E7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563F6DF-A979-48C1-B814-2AB02F53A6A1}" type="pres">
      <dgm:prSet presAssocID="{E3A49916-D042-438C-8751-7AE81E419502}" presName="parTxOnlySpace" presStyleCnt="0"/>
      <dgm:spPr/>
    </dgm:pt>
    <dgm:pt modelId="{EA37514A-0CE7-4A40-B588-F20D5204B65F}" type="pres">
      <dgm:prSet presAssocID="{CCEF3BDB-EA41-45A3-8E69-60ACFFB061E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E1937D-EEFC-46CE-968D-F04DC3FDC08A}" type="pres">
      <dgm:prSet presAssocID="{C4F67F8B-F0F3-4C3B-9DC0-54EAF2E11F20}" presName="parTxOnlySpace" presStyleCnt="0"/>
      <dgm:spPr/>
    </dgm:pt>
    <dgm:pt modelId="{846C98BC-D053-4471-A9FB-95A53A9DEE79}" type="pres">
      <dgm:prSet presAssocID="{27F68A1F-4E34-45C0-BDD0-651D9777DD7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4FB27C-49CC-4F1C-B5F3-8994B4A54EE4}" srcId="{6E9AD9F6-52E0-43C4-AD8F-DCDE0DD46D9A}" destId="{27F68A1F-4E34-45C0-BDD0-651D9777DD75}" srcOrd="3" destOrd="0" parTransId="{65836ECE-EB60-4DBB-8DE8-07CDA3CBA7A3}" sibTransId="{C4943688-FC01-4A5F-82FA-44C2692F9187}"/>
    <dgm:cxn modelId="{D5F5D604-C0E8-4B98-96F1-7259A7647B98}" type="presOf" srcId="{27F68A1F-4E34-45C0-BDD0-651D9777DD75}" destId="{846C98BC-D053-4471-A9FB-95A53A9DEE79}" srcOrd="0" destOrd="0" presId="urn:microsoft.com/office/officeart/2005/8/layout/chevron1"/>
    <dgm:cxn modelId="{5D31AA61-4AC7-4188-BCBB-18CF2901BCB7}" srcId="{6E9AD9F6-52E0-43C4-AD8F-DCDE0DD46D9A}" destId="{9040C1D7-3A9E-4292-B500-05BF2FED7E78}" srcOrd="1" destOrd="0" parTransId="{C68116BC-5927-4767-B701-0ACB5A78B737}" sibTransId="{E3A49916-D042-438C-8751-7AE81E419502}"/>
    <dgm:cxn modelId="{D470E401-5A7D-4A01-A8EB-EA15C3BE1A43}" srcId="{6E9AD9F6-52E0-43C4-AD8F-DCDE0DD46D9A}" destId="{CCEF3BDB-EA41-45A3-8E69-60ACFFB061EA}" srcOrd="2" destOrd="0" parTransId="{F5F22D8B-A618-403B-BFE1-5426F1B69E7A}" sibTransId="{C4F67F8B-F0F3-4C3B-9DC0-54EAF2E11F20}"/>
    <dgm:cxn modelId="{D09E9B15-5012-42E3-A5B6-B31A0A6E50AC}" type="presOf" srcId="{9040C1D7-3A9E-4292-B500-05BF2FED7E78}" destId="{6E59FC87-C0A3-43B1-BCFC-36F4F4CF2797}" srcOrd="0" destOrd="0" presId="urn:microsoft.com/office/officeart/2005/8/layout/chevron1"/>
    <dgm:cxn modelId="{23002F4E-20C5-4106-80D6-ABFBEDDF6F53}" type="presOf" srcId="{6E9AD9F6-52E0-43C4-AD8F-DCDE0DD46D9A}" destId="{192D98C3-5026-4433-9B26-8CB8D09BA171}" srcOrd="0" destOrd="0" presId="urn:microsoft.com/office/officeart/2005/8/layout/chevron1"/>
    <dgm:cxn modelId="{D7230B60-1755-49A2-9284-6B6F41D33AA4}" type="presOf" srcId="{DD57DF23-1361-409A-9E2E-F672E520F7FE}" destId="{22D96BE1-B5D0-4600-A09C-85F1317368EC}" srcOrd="0" destOrd="0" presId="urn:microsoft.com/office/officeart/2005/8/layout/chevron1"/>
    <dgm:cxn modelId="{609146C4-4646-4D27-A63E-2738FBF2BD8B}" srcId="{6E9AD9F6-52E0-43C4-AD8F-DCDE0DD46D9A}" destId="{DD57DF23-1361-409A-9E2E-F672E520F7FE}" srcOrd="0" destOrd="0" parTransId="{0EB55333-41F8-4FD8-B3CB-C2AB68B59298}" sibTransId="{D56F1A12-F3D4-4936-9E3F-A8AA8AB0D1A8}"/>
    <dgm:cxn modelId="{0EBE6D42-1CE3-49C3-A5E0-F71F1C8B3314}" type="presOf" srcId="{CCEF3BDB-EA41-45A3-8E69-60ACFFB061EA}" destId="{EA37514A-0CE7-4A40-B588-F20D5204B65F}" srcOrd="0" destOrd="0" presId="urn:microsoft.com/office/officeart/2005/8/layout/chevron1"/>
    <dgm:cxn modelId="{1DF6A84C-EAF1-40EA-9DC2-D089F66C960E}" type="presParOf" srcId="{192D98C3-5026-4433-9B26-8CB8D09BA171}" destId="{22D96BE1-B5D0-4600-A09C-85F1317368EC}" srcOrd="0" destOrd="0" presId="urn:microsoft.com/office/officeart/2005/8/layout/chevron1"/>
    <dgm:cxn modelId="{2306BDD5-3A7D-4866-9CD4-CDB54BB26464}" type="presParOf" srcId="{192D98C3-5026-4433-9B26-8CB8D09BA171}" destId="{9C2F498D-CB12-4835-AF39-A4D9A431EF76}" srcOrd="1" destOrd="0" presId="urn:microsoft.com/office/officeart/2005/8/layout/chevron1"/>
    <dgm:cxn modelId="{EE704295-1F82-4FF3-88D0-443CD21A0B13}" type="presParOf" srcId="{192D98C3-5026-4433-9B26-8CB8D09BA171}" destId="{6E59FC87-C0A3-43B1-BCFC-36F4F4CF2797}" srcOrd="2" destOrd="0" presId="urn:microsoft.com/office/officeart/2005/8/layout/chevron1"/>
    <dgm:cxn modelId="{71F61E87-D0A9-486B-AE7A-EB6E73B8F898}" type="presParOf" srcId="{192D98C3-5026-4433-9B26-8CB8D09BA171}" destId="{7563F6DF-A979-48C1-B814-2AB02F53A6A1}" srcOrd="3" destOrd="0" presId="urn:microsoft.com/office/officeart/2005/8/layout/chevron1"/>
    <dgm:cxn modelId="{58545F7B-1DA4-4C88-86E9-38CF33F76A41}" type="presParOf" srcId="{192D98C3-5026-4433-9B26-8CB8D09BA171}" destId="{EA37514A-0CE7-4A40-B588-F20D5204B65F}" srcOrd="4" destOrd="0" presId="urn:microsoft.com/office/officeart/2005/8/layout/chevron1"/>
    <dgm:cxn modelId="{66DEE776-C0AC-450D-B539-67A9D70EC7A4}" type="presParOf" srcId="{192D98C3-5026-4433-9B26-8CB8D09BA171}" destId="{BEE1937D-EEFC-46CE-968D-F04DC3FDC08A}" srcOrd="5" destOrd="0" presId="urn:microsoft.com/office/officeart/2005/8/layout/chevron1"/>
    <dgm:cxn modelId="{E04E466A-D114-428D-AB8F-0CB35A56A925}" type="presParOf" srcId="{192D98C3-5026-4433-9B26-8CB8D09BA171}" destId="{846C98BC-D053-4471-A9FB-95A53A9DEE7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954D4-175B-4C2A-A7D5-A703B9CB09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33E461-2982-4F66-98CB-7A710402C1D7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1</a:t>
          </a:r>
        </a:p>
      </dgm:t>
    </dgm:pt>
    <dgm:pt modelId="{7A16A982-1E48-4139-BBC0-9AF573CE6B93}" type="parTrans" cxnId="{1A4DEF66-6930-4592-94D0-5DCED0514C6E}">
      <dgm:prSet/>
      <dgm:spPr/>
      <dgm:t>
        <a:bodyPr/>
        <a:lstStyle/>
        <a:p>
          <a:endParaRPr lang="pl-PL"/>
        </a:p>
      </dgm:t>
    </dgm:pt>
    <dgm:pt modelId="{BFE3F355-85D6-4208-87E3-B4B5AEF6387F}" type="sibTrans" cxnId="{1A4DEF66-6930-4592-94D0-5DCED0514C6E}">
      <dgm:prSet/>
      <dgm:spPr/>
      <dgm:t>
        <a:bodyPr/>
        <a:lstStyle/>
        <a:p>
          <a:endParaRPr lang="pl-PL"/>
        </a:p>
      </dgm:t>
    </dgm:pt>
    <dgm:pt modelId="{BC4FDB6C-F15B-4A3C-97AE-624F61FFC3A3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/>
            <a:t>Analiza sytuacji w 5 sferach: społecznej, gospodarczej, przestrzenno-funkcjonalnej, technicznej, środowiskowej</a:t>
          </a:r>
        </a:p>
      </dgm:t>
    </dgm:pt>
    <dgm:pt modelId="{6123DAD1-ED37-4523-BCA9-C93DE5FD1154}" type="parTrans" cxnId="{EFB5E6C6-9399-45CD-AFA9-83EC0BDDF25B}">
      <dgm:prSet/>
      <dgm:spPr/>
      <dgm:t>
        <a:bodyPr/>
        <a:lstStyle/>
        <a:p>
          <a:endParaRPr lang="pl-PL"/>
        </a:p>
      </dgm:t>
    </dgm:pt>
    <dgm:pt modelId="{612BCEDD-0A35-449A-8E6A-2D4D6B5E30C5}" type="sibTrans" cxnId="{EFB5E6C6-9399-45CD-AFA9-83EC0BDDF25B}">
      <dgm:prSet/>
      <dgm:spPr/>
      <dgm:t>
        <a:bodyPr/>
        <a:lstStyle/>
        <a:p>
          <a:endParaRPr lang="pl-PL"/>
        </a:p>
      </dgm:t>
    </dgm:pt>
    <dgm:pt modelId="{97CCEDFB-2938-4DB1-8742-81C8DF34D8AF}" type="pres">
      <dgm:prSet presAssocID="{552954D4-175B-4C2A-A7D5-A703B9CB094B}" presName="linearFlow" presStyleCnt="0">
        <dgm:presLayoutVars>
          <dgm:dir/>
          <dgm:animLvl val="lvl"/>
          <dgm:resizeHandles val="exact"/>
        </dgm:presLayoutVars>
      </dgm:prSet>
      <dgm:spPr/>
    </dgm:pt>
    <dgm:pt modelId="{6BAA59A4-AB5E-4641-A91E-AE6D7221458E}" type="pres">
      <dgm:prSet presAssocID="{1633E461-2982-4F66-98CB-7A710402C1D7}" presName="composite" presStyleCnt="0"/>
      <dgm:spPr/>
    </dgm:pt>
    <dgm:pt modelId="{081FE284-3330-4634-A04E-E9B480D8161B}" type="pres">
      <dgm:prSet presAssocID="{1633E461-2982-4F66-98CB-7A710402C1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34E8DFA5-32F5-486F-BFE9-16D7B5426B98}" type="pres">
      <dgm:prSet presAssocID="{1633E461-2982-4F66-98CB-7A710402C1D7}" presName="descendantText" presStyleLbl="alignAcc1" presStyleIdx="0" presStyleCnt="1" custLinFactNeighborX="0" custLinFactNeighborY="1526">
        <dgm:presLayoutVars>
          <dgm:bulletEnabled val="1"/>
        </dgm:presLayoutVars>
      </dgm:prSet>
      <dgm:spPr/>
    </dgm:pt>
  </dgm:ptLst>
  <dgm:cxnLst>
    <dgm:cxn modelId="{97A8A318-6132-43E5-B433-982BB4B77A19}" type="presOf" srcId="{552954D4-175B-4C2A-A7D5-A703B9CB094B}" destId="{97CCEDFB-2938-4DB1-8742-81C8DF34D8AF}" srcOrd="0" destOrd="0" presId="urn:microsoft.com/office/officeart/2005/8/layout/chevron2"/>
    <dgm:cxn modelId="{EFB5E6C6-9399-45CD-AFA9-83EC0BDDF25B}" srcId="{1633E461-2982-4F66-98CB-7A710402C1D7}" destId="{BC4FDB6C-F15B-4A3C-97AE-624F61FFC3A3}" srcOrd="0" destOrd="0" parTransId="{6123DAD1-ED37-4523-BCA9-C93DE5FD1154}" sibTransId="{612BCEDD-0A35-449A-8E6A-2D4D6B5E30C5}"/>
    <dgm:cxn modelId="{4B7ACCF1-A74C-43AF-8F7D-832B2BCD5256}" type="presOf" srcId="{BC4FDB6C-F15B-4A3C-97AE-624F61FFC3A3}" destId="{34E8DFA5-32F5-486F-BFE9-16D7B5426B98}" srcOrd="0" destOrd="0" presId="urn:microsoft.com/office/officeart/2005/8/layout/chevron2"/>
    <dgm:cxn modelId="{9C3D5E9C-0BFD-4826-904A-803AFDE91DD5}" type="presOf" srcId="{1633E461-2982-4F66-98CB-7A710402C1D7}" destId="{081FE284-3330-4634-A04E-E9B480D8161B}" srcOrd="0" destOrd="0" presId="urn:microsoft.com/office/officeart/2005/8/layout/chevron2"/>
    <dgm:cxn modelId="{1A4DEF66-6930-4592-94D0-5DCED0514C6E}" srcId="{552954D4-175B-4C2A-A7D5-A703B9CB094B}" destId="{1633E461-2982-4F66-98CB-7A710402C1D7}" srcOrd="0" destOrd="0" parTransId="{7A16A982-1E48-4139-BBC0-9AF573CE6B93}" sibTransId="{BFE3F355-85D6-4208-87E3-B4B5AEF6387F}"/>
    <dgm:cxn modelId="{82573933-D389-4EB0-BB98-FAB0D8AA770E}" type="presParOf" srcId="{97CCEDFB-2938-4DB1-8742-81C8DF34D8AF}" destId="{6BAA59A4-AB5E-4641-A91E-AE6D7221458E}" srcOrd="0" destOrd="0" presId="urn:microsoft.com/office/officeart/2005/8/layout/chevron2"/>
    <dgm:cxn modelId="{458FB8CE-F288-4E99-8083-45368D5A1FED}" type="presParOf" srcId="{6BAA59A4-AB5E-4641-A91E-AE6D7221458E}" destId="{081FE284-3330-4634-A04E-E9B480D8161B}" srcOrd="0" destOrd="0" presId="urn:microsoft.com/office/officeart/2005/8/layout/chevron2"/>
    <dgm:cxn modelId="{ABDF09B6-0D75-436B-BBE4-4C9930580A44}" type="presParOf" srcId="{6BAA59A4-AB5E-4641-A91E-AE6D7221458E}" destId="{34E8DFA5-32F5-486F-BFE9-16D7B5426B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961A57-75DC-469C-9178-95D43AE801B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D68F1F5-D175-4341-9342-A2C37355D93F}">
      <dgm:prSet phldrT="[Tekst]"/>
      <dgm:spPr/>
      <dgm:t>
        <a:bodyPr/>
        <a:lstStyle/>
        <a:p>
          <a:br>
            <a:rPr lang="pl-PL" b="1" dirty="0"/>
          </a:br>
          <a:r>
            <a:rPr lang="pl-PL" b="1" dirty="0"/>
            <a:t>Problem 	</a:t>
          </a:r>
        </a:p>
      </dgm:t>
    </dgm:pt>
    <dgm:pt modelId="{E69BAE15-A4B9-4C42-893A-B2EE92BAF8FA}" type="parTrans" cxnId="{64541862-7845-4BB8-BE96-50FBB73B258F}">
      <dgm:prSet/>
      <dgm:spPr/>
      <dgm:t>
        <a:bodyPr/>
        <a:lstStyle/>
        <a:p>
          <a:endParaRPr lang="pl-PL"/>
        </a:p>
      </dgm:t>
    </dgm:pt>
    <dgm:pt modelId="{9A9E755F-9A6C-4E50-8EB9-54E5C645533C}" type="sibTrans" cxnId="{64541862-7845-4BB8-BE96-50FBB73B258F}">
      <dgm:prSet/>
      <dgm:spPr/>
      <dgm:t>
        <a:bodyPr/>
        <a:lstStyle/>
        <a:p>
          <a:endParaRPr lang="pl-PL"/>
        </a:p>
      </dgm:t>
    </dgm:pt>
    <dgm:pt modelId="{F4D81E0B-0ACB-4EB8-AA9A-5D9F83EC0E74}">
      <dgm:prSet phldrT="[Tekst]"/>
      <dgm:spPr/>
      <dgm:t>
        <a:bodyPr/>
        <a:lstStyle/>
        <a:p>
          <a:r>
            <a:rPr lang="pl-PL" b="1" dirty="0"/>
            <a:t>Cel </a:t>
          </a:r>
        </a:p>
      </dgm:t>
    </dgm:pt>
    <dgm:pt modelId="{4882393C-1B72-4131-BA4A-479C0CA52CC0}" type="parTrans" cxnId="{4A2095CE-B00E-4769-85E1-5D9BDC321193}">
      <dgm:prSet/>
      <dgm:spPr/>
      <dgm:t>
        <a:bodyPr/>
        <a:lstStyle/>
        <a:p>
          <a:endParaRPr lang="pl-PL"/>
        </a:p>
      </dgm:t>
    </dgm:pt>
    <dgm:pt modelId="{D88C962E-CD75-40AB-8E2E-3546B55C0DA9}" type="sibTrans" cxnId="{4A2095CE-B00E-4769-85E1-5D9BDC321193}">
      <dgm:prSet/>
      <dgm:spPr/>
      <dgm:t>
        <a:bodyPr/>
        <a:lstStyle/>
        <a:p>
          <a:endParaRPr lang="pl-PL"/>
        </a:p>
      </dgm:t>
    </dgm:pt>
    <dgm:pt modelId="{66AEE18A-37BB-4357-8F9F-2317F9F933AD}">
      <dgm:prSet phldrT="[Tekst]"/>
      <dgm:spPr/>
      <dgm:t>
        <a:bodyPr/>
        <a:lstStyle/>
        <a:p>
          <a:r>
            <a:rPr lang="pl-PL" b="1" dirty="0"/>
            <a:t>Projekt</a:t>
          </a:r>
        </a:p>
      </dgm:t>
    </dgm:pt>
    <dgm:pt modelId="{AFB4D079-CA23-4705-BF50-FB3DE96892BE}" type="parTrans" cxnId="{AD50CF92-318B-4B28-9BDA-C99B85D10FEB}">
      <dgm:prSet/>
      <dgm:spPr/>
      <dgm:t>
        <a:bodyPr/>
        <a:lstStyle/>
        <a:p>
          <a:endParaRPr lang="pl-PL"/>
        </a:p>
      </dgm:t>
    </dgm:pt>
    <dgm:pt modelId="{22C72505-174B-4700-83DD-D4EE8F4331D6}" type="sibTrans" cxnId="{AD50CF92-318B-4B28-9BDA-C99B85D10FEB}">
      <dgm:prSet/>
      <dgm:spPr/>
      <dgm:t>
        <a:bodyPr/>
        <a:lstStyle/>
        <a:p>
          <a:endParaRPr lang="pl-PL"/>
        </a:p>
      </dgm:t>
    </dgm:pt>
    <dgm:pt modelId="{94ED916E-F7EC-48E5-89AA-B244A49E6232}">
      <dgm:prSet phldrT="[Tekst]"/>
      <dgm:spPr/>
      <dgm:t>
        <a:bodyPr/>
        <a:lstStyle/>
        <a:p>
          <a:r>
            <a:rPr lang="pl-PL" b="1" dirty="0"/>
            <a:t>Projekt </a:t>
          </a:r>
        </a:p>
      </dgm:t>
    </dgm:pt>
    <dgm:pt modelId="{894FA456-38C0-4C61-972A-F1FD3EC147E8}" type="parTrans" cxnId="{E50FE55A-F7AB-43CF-AEA6-83FAAA0F825C}">
      <dgm:prSet/>
      <dgm:spPr/>
      <dgm:t>
        <a:bodyPr/>
        <a:lstStyle/>
        <a:p>
          <a:endParaRPr lang="pl-PL"/>
        </a:p>
      </dgm:t>
    </dgm:pt>
    <dgm:pt modelId="{0F8F5F57-7A80-4EC2-8CA9-9618CE7973F6}" type="sibTrans" cxnId="{E50FE55A-F7AB-43CF-AEA6-83FAAA0F825C}">
      <dgm:prSet/>
      <dgm:spPr/>
      <dgm:t>
        <a:bodyPr/>
        <a:lstStyle/>
        <a:p>
          <a:endParaRPr lang="pl-PL"/>
        </a:p>
      </dgm:t>
    </dgm:pt>
    <dgm:pt modelId="{10A4A56E-4DF0-4BBA-A397-81E2AEDBE900}" type="pres">
      <dgm:prSet presAssocID="{FD961A57-75DC-469C-9178-95D43AE801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822E43-33D5-40C6-850C-820F9B0AD51F}" type="pres">
      <dgm:prSet presAssocID="{2D68F1F5-D175-4341-9342-A2C37355D93F}" presName="root1" presStyleCnt="0"/>
      <dgm:spPr/>
    </dgm:pt>
    <dgm:pt modelId="{C1B52710-2363-4D3D-966C-107E0A21254D}" type="pres">
      <dgm:prSet presAssocID="{2D68F1F5-D175-4341-9342-A2C37355D93F}" presName="LevelOneTextNode" presStyleLbl="node0" presStyleIdx="0" presStyleCnt="1">
        <dgm:presLayoutVars>
          <dgm:chPref val="3"/>
        </dgm:presLayoutVars>
      </dgm:prSet>
      <dgm:spPr/>
    </dgm:pt>
    <dgm:pt modelId="{24684B3F-E75D-4576-ADA0-C6F8463A7098}" type="pres">
      <dgm:prSet presAssocID="{2D68F1F5-D175-4341-9342-A2C37355D93F}" presName="level2hierChild" presStyleCnt="0"/>
      <dgm:spPr/>
    </dgm:pt>
    <dgm:pt modelId="{0F1FC2AB-9985-4F8C-B769-D4FE7B998741}" type="pres">
      <dgm:prSet presAssocID="{4882393C-1B72-4131-BA4A-479C0CA52CC0}" presName="conn2-1" presStyleLbl="parChTrans1D2" presStyleIdx="0" presStyleCnt="1"/>
      <dgm:spPr/>
    </dgm:pt>
    <dgm:pt modelId="{0D9F1C7E-48A3-4FEF-8760-88BBC7420628}" type="pres">
      <dgm:prSet presAssocID="{4882393C-1B72-4131-BA4A-479C0CA52CC0}" presName="connTx" presStyleLbl="parChTrans1D2" presStyleIdx="0" presStyleCnt="1"/>
      <dgm:spPr/>
    </dgm:pt>
    <dgm:pt modelId="{53C8F38F-B294-4920-B964-610952C97E9F}" type="pres">
      <dgm:prSet presAssocID="{F4D81E0B-0ACB-4EB8-AA9A-5D9F83EC0E74}" presName="root2" presStyleCnt="0"/>
      <dgm:spPr/>
    </dgm:pt>
    <dgm:pt modelId="{433F4578-01EC-4363-B397-8703A8523F01}" type="pres">
      <dgm:prSet presAssocID="{F4D81E0B-0ACB-4EB8-AA9A-5D9F83EC0E74}" presName="LevelTwoTextNode" presStyleLbl="node2" presStyleIdx="0" presStyleCnt="1">
        <dgm:presLayoutVars>
          <dgm:chPref val="3"/>
        </dgm:presLayoutVars>
      </dgm:prSet>
      <dgm:spPr/>
    </dgm:pt>
    <dgm:pt modelId="{95948F31-D17F-421B-9BE8-B7CF24D8E739}" type="pres">
      <dgm:prSet presAssocID="{F4D81E0B-0ACB-4EB8-AA9A-5D9F83EC0E74}" presName="level3hierChild" presStyleCnt="0"/>
      <dgm:spPr/>
    </dgm:pt>
    <dgm:pt modelId="{F7D0A74D-7C31-4C88-9210-C60B476A6680}" type="pres">
      <dgm:prSet presAssocID="{AFB4D079-CA23-4705-BF50-FB3DE96892BE}" presName="conn2-1" presStyleLbl="parChTrans1D3" presStyleIdx="0" presStyleCnt="2"/>
      <dgm:spPr/>
    </dgm:pt>
    <dgm:pt modelId="{8C55E90E-B682-4B61-9732-299F1171FFD3}" type="pres">
      <dgm:prSet presAssocID="{AFB4D079-CA23-4705-BF50-FB3DE96892BE}" presName="connTx" presStyleLbl="parChTrans1D3" presStyleIdx="0" presStyleCnt="2"/>
      <dgm:spPr/>
    </dgm:pt>
    <dgm:pt modelId="{9B4963A0-E401-43A8-A302-861B8A63BECA}" type="pres">
      <dgm:prSet presAssocID="{66AEE18A-37BB-4357-8F9F-2317F9F933AD}" presName="root2" presStyleCnt="0"/>
      <dgm:spPr/>
    </dgm:pt>
    <dgm:pt modelId="{20E3E33F-DA95-44EB-9453-355F098BBE77}" type="pres">
      <dgm:prSet presAssocID="{66AEE18A-37BB-4357-8F9F-2317F9F933AD}" presName="LevelTwoTextNode" presStyleLbl="node3" presStyleIdx="0" presStyleCnt="2">
        <dgm:presLayoutVars>
          <dgm:chPref val="3"/>
        </dgm:presLayoutVars>
      </dgm:prSet>
      <dgm:spPr/>
    </dgm:pt>
    <dgm:pt modelId="{4B5A0C48-13F4-4CA3-9C36-478417082B5E}" type="pres">
      <dgm:prSet presAssocID="{66AEE18A-37BB-4357-8F9F-2317F9F933AD}" presName="level3hierChild" presStyleCnt="0"/>
      <dgm:spPr/>
    </dgm:pt>
    <dgm:pt modelId="{62CD9BDD-58B6-470E-90F1-F9826AD09C59}" type="pres">
      <dgm:prSet presAssocID="{894FA456-38C0-4C61-972A-F1FD3EC147E8}" presName="conn2-1" presStyleLbl="parChTrans1D3" presStyleIdx="1" presStyleCnt="2"/>
      <dgm:spPr/>
    </dgm:pt>
    <dgm:pt modelId="{D677E23F-7D0A-4797-9DA2-2001C737DD89}" type="pres">
      <dgm:prSet presAssocID="{894FA456-38C0-4C61-972A-F1FD3EC147E8}" presName="connTx" presStyleLbl="parChTrans1D3" presStyleIdx="1" presStyleCnt="2"/>
      <dgm:spPr/>
    </dgm:pt>
    <dgm:pt modelId="{B5CA6C60-1BF0-40E4-BDAE-7BC732860EF5}" type="pres">
      <dgm:prSet presAssocID="{94ED916E-F7EC-48E5-89AA-B244A49E6232}" presName="root2" presStyleCnt="0"/>
      <dgm:spPr/>
    </dgm:pt>
    <dgm:pt modelId="{A2A61AFD-FB7D-49E1-9C66-CCA8D4F8F3BB}" type="pres">
      <dgm:prSet presAssocID="{94ED916E-F7EC-48E5-89AA-B244A49E6232}" presName="LevelTwoTextNode" presStyleLbl="node3" presStyleIdx="1" presStyleCnt="2" custLinFactNeighborX="10349">
        <dgm:presLayoutVars>
          <dgm:chPref val="3"/>
        </dgm:presLayoutVars>
      </dgm:prSet>
      <dgm:spPr/>
    </dgm:pt>
    <dgm:pt modelId="{429DA543-4BA2-4101-B557-667783409158}" type="pres">
      <dgm:prSet presAssocID="{94ED916E-F7EC-48E5-89AA-B244A49E6232}" presName="level3hierChild" presStyleCnt="0"/>
      <dgm:spPr/>
    </dgm:pt>
  </dgm:ptLst>
  <dgm:cxnLst>
    <dgm:cxn modelId="{F279A69B-6791-4396-9AA6-E6E763D1DABD}" type="presOf" srcId="{AFB4D079-CA23-4705-BF50-FB3DE96892BE}" destId="{F7D0A74D-7C31-4C88-9210-C60B476A6680}" srcOrd="0" destOrd="0" presId="urn:microsoft.com/office/officeart/2005/8/layout/hierarchy2"/>
    <dgm:cxn modelId="{4CD99E58-0A96-4E6E-8147-A48F4DFAB86F}" type="presOf" srcId="{894FA456-38C0-4C61-972A-F1FD3EC147E8}" destId="{D677E23F-7D0A-4797-9DA2-2001C737DD89}" srcOrd="1" destOrd="0" presId="urn:microsoft.com/office/officeart/2005/8/layout/hierarchy2"/>
    <dgm:cxn modelId="{FF9047F5-0197-46AA-9851-63DE5F335535}" type="presOf" srcId="{2D68F1F5-D175-4341-9342-A2C37355D93F}" destId="{C1B52710-2363-4D3D-966C-107E0A21254D}" srcOrd="0" destOrd="0" presId="urn:microsoft.com/office/officeart/2005/8/layout/hierarchy2"/>
    <dgm:cxn modelId="{AD50CF92-318B-4B28-9BDA-C99B85D10FEB}" srcId="{F4D81E0B-0ACB-4EB8-AA9A-5D9F83EC0E74}" destId="{66AEE18A-37BB-4357-8F9F-2317F9F933AD}" srcOrd="0" destOrd="0" parTransId="{AFB4D079-CA23-4705-BF50-FB3DE96892BE}" sibTransId="{22C72505-174B-4700-83DD-D4EE8F4331D6}"/>
    <dgm:cxn modelId="{4052BEBE-3E5A-40CE-A330-C55C707C3343}" type="presOf" srcId="{F4D81E0B-0ACB-4EB8-AA9A-5D9F83EC0E74}" destId="{433F4578-01EC-4363-B397-8703A8523F01}" srcOrd="0" destOrd="0" presId="urn:microsoft.com/office/officeart/2005/8/layout/hierarchy2"/>
    <dgm:cxn modelId="{D107061E-5822-40FB-9AE5-4DAB56E3AAD0}" type="presOf" srcId="{894FA456-38C0-4C61-972A-F1FD3EC147E8}" destId="{62CD9BDD-58B6-470E-90F1-F9826AD09C59}" srcOrd="0" destOrd="0" presId="urn:microsoft.com/office/officeart/2005/8/layout/hierarchy2"/>
    <dgm:cxn modelId="{CD54EA5A-F0C0-4D0D-9A86-B1EA6321BD91}" type="presOf" srcId="{66AEE18A-37BB-4357-8F9F-2317F9F933AD}" destId="{20E3E33F-DA95-44EB-9453-355F098BBE77}" srcOrd="0" destOrd="0" presId="urn:microsoft.com/office/officeart/2005/8/layout/hierarchy2"/>
    <dgm:cxn modelId="{4A2095CE-B00E-4769-85E1-5D9BDC321193}" srcId="{2D68F1F5-D175-4341-9342-A2C37355D93F}" destId="{F4D81E0B-0ACB-4EB8-AA9A-5D9F83EC0E74}" srcOrd="0" destOrd="0" parTransId="{4882393C-1B72-4131-BA4A-479C0CA52CC0}" sibTransId="{D88C962E-CD75-40AB-8E2E-3546B55C0DA9}"/>
    <dgm:cxn modelId="{64541862-7845-4BB8-BE96-50FBB73B258F}" srcId="{FD961A57-75DC-469C-9178-95D43AE801BE}" destId="{2D68F1F5-D175-4341-9342-A2C37355D93F}" srcOrd="0" destOrd="0" parTransId="{E69BAE15-A4B9-4C42-893A-B2EE92BAF8FA}" sibTransId="{9A9E755F-9A6C-4E50-8EB9-54E5C645533C}"/>
    <dgm:cxn modelId="{3BBE9646-350F-4FB7-A472-59D035AEEBC8}" type="presOf" srcId="{94ED916E-F7EC-48E5-89AA-B244A49E6232}" destId="{A2A61AFD-FB7D-49E1-9C66-CCA8D4F8F3BB}" srcOrd="0" destOrd="0" presId="urn:microsoft.com/office/officeart/2005/8/layout/hierarchy2"/>
    <dgm:cxn modelId="{39F93B77-87DE-492C-9B0E-28040B1502E7}" type="presOf" srcId="{4882393C-1B72-4131-BA4A-479C0CA52CC0}" destId="{0F1FC2AB-9985-4F8C-B769-D4FE7B998741}" srcOrd="0" destOrd="0" presId="urn:microsoft.com/office/officeart/2005/8/layout/hierarchy2"/>
    <dgm:cxn modelId="{1C7EE5E1-E49B-4959-813D-B40950A6F34F}" type="presOf" srcId="{4882393C-1B72-4131-BA4A-479C0CA52CC0}" destId="{0D9F1C7E-48A3-4FEF-8760-88BBC7420628}" srcOrd="1" destOrd="0" presId="urn:microsoft.com/office/officeart/2005/8/layout/hierarchy2"/>
    <dgm:cxn modelId="{D3DED81A-BA6B-4F8D-95F0-8BBF7D5276ED}" type="presOf" srcId="{FD961A57-75DC-469C-9178-95D43AE801BE}" destId="{10A4A56E-4DF0-4BBA-A397-81E2AEDBE900}" srcOrd="0" destOrd="0" presId="urn:microsoft.com/office/officeart/2005/8/layout/hierarchy2"/>
    <dgm:cxn modelId="{64EFF2DD-0E44-4C3F-BB68-076AB2467222}" type="presOf" srcId="{AFB4D079-CA23-4705-BF50-FB3DE96892BE}" destId="{8C55E90E-B682-4B61-9732-299F1171FFD3}" srcOrd="1" destOrd="0" presId="urn:microsoft.com/office/officeart/2005/8/layout/hierarchy2"/>
    <dgm:cxn modelId="{E50FE55A-F7AB-43CF-AEA6-83FAAA0F825C}" srcId="{F4D81E0B-0ACB-4EB8-AA9A-5D9F83EC0E74}" destId="{94ED916E-F7EC-48E5-89AA-B244A49E6232}" srcOrd="1" destOrd="0" parTransId="{894FA456-38C0-4C61-972A-F1FD3EC147E8}" sibTransId="{0F8F5F57-7A80-4EC2-8CA9-9618CE7973F6}"/>
    <dgm:cxn modelId="{4FB82C12-B70C-4813-93AA-A8DC54AF4EBE}" type="presParOf" srcId="{10A4A56E-4DF0-4BBA-A397-81E2AEDBE900}" destId="{50822E43-33D5-40C6-850C-820F9B0AD51F}" srcOrd="0" destOrd="0" presId="urn:microsoft.com/office/officeart/2005/8/layout/hierarchy2"/>
    <dgm:cxn modelId="{80A9641B-9FAE-403D-85B8-FBC636D038BC}" type="presParOf" srcId="{50822E43-33D5-40C6-850C-820F9B0AD51F}" destId="{C1B52710-2363-4D3D-966C-107E0A21254D}" srcOrd="0" destOrd="0" presId="urn:microsoft.com/office/officeart/2005/8/layout/hierarchy2"/>
    <dgm:cxn modelId="{A4E52C54-207F-4666-9D3D-B6943C775436}" type="presParOf" srcId="{50822E43-33D5-40C6-850C-820F9B0AD51F}" destId="{24684B3F-E75D-4576-ADA0-C6F8463A7098}" srcOrd="1" destOrd="0" presId="urn:microsoft.com/office/officeart/2005/8/layout/hierarchy2"/>
    <dgm:cxn modelId="{64186770-C892-4260-8179-B630331DD008}" type="presParOf" srcId="{24684B3F-E75D-4576-ADA0-C6F8463A7098}" destId="{0F1FC2AB-9985-4F8C-B769-D4FE7B998741}" srcOrd="0" destOrd="0" presId="urn:microsoft.com/office/officeart/2005/8/layout/hierarchy2"/>
    <dgm:cxn modelId="{771A7B6B-FED9-42FF-A442-B9F9C19E1C9B}" type="presParOf" srcId="{0F1FC2AB-9985-4F8C-B769-D4FE7B998741}" destId="{0D9F1C7E-48A3-4FEF-8760-88BBC7420628}" srcOrd="0" destOrd="0" presId="urn:microsoft.com/office/officeart/2005/8/layout/hierarchy2"/>
    <dgm:cxn modelId="{32103BE7-E6F4-4B54-8ABD-BE1F96528246}" type="presParOf" srcId="{24684B3F-E75D-4576-ADA0-C6F8463A7098}" destId="{53C8F38F-B294-4920-B964-610952C97E9F}" srcOrd="1" destOrd="0" presId="urn:microsoft.com/office/officeart/2005/8/layout/hierarchy2"/>
    <dgm:cxn modelId="{3A049E1F-56F5-42D1-989A-EA079AE7BA8D}" type="presParOf" srcId="{53C8F38F-B294-4920-B964-610952C97E9F}" destId="{433F4578-01EC-4363-B397-8703A8523F01}" srcOrd="0" destOrd="0" presId="urn:microsoft.com/office/officeart/2005/8/layout/hierarchy2"/>
    <dgm:cxn modelId="{649FCA9C-7576-4C0C-B3CA-0520423A0024}" type="presParOf" srcId="{53C8F38F-B294-4920-B964-610952C97E9F}" destId="{95948F31-D17F-421B-9BE8-B7CF24D8E739}" srcOrd="1" destOrd="0" presId="urn:microsoft.com/office/officeart/2005/8/layout/hierarchy2"/>
    <dgm:cxn modelId="{5695DC25-AA44-4230-BC4C-77B6E65F29E1}" type="presParOf" srcId="{95948F31-D17F-421B-9BE8-B7CF24D8E739}" destId="{F7D0A74D-7C31-4C88-9210-C60B476A6680}" srcOrd="0" destOrd="0" presId="urn:microsoft.com/office/officeart/2005/8/layout/hierarchy2"/>
    <dgm:cxn modelId="{33B84DC9-C6AF-4323-95BC-E2F845651957}" type="presParOf" srcId="{F7D0A74D-7C31-4C88-9210-C60B476A6680}" destId="{8C55E90E-B682-4B61-9732-299F1171FFD3}" srcOrd="0" destOrd="0" presId="urn:microsoft.com/office/officeart/2005/8/layout/hierarchy2"/>
    <dgm:cxn modelId="{0D5CAE50-C0F8-47F2-B1B9-55120F359DFF}" type="presParOf" srcId="{95948F31-D17F-421B-9BE8-B7CF24D8E739}" destId="{9B4963A0-E401-43A8-A302-861B8A63BECA}" srcOrd="1" destOrd="0" presId="urn:microsoft.com/office/officeart/2005/8/layout/hierarchy2"/>
    <dgm:cxn modelId="{8A084BF1-94AC-476D-8EAE-7C827D5E0728}" type="presParOf" srcId="{9B4963A0-E401-43A8-A302-861B8A63BECA}" destId="{20E3E33F-DA95-44EB-9453-355F098BBE77}" srcOrd="0" destOrd="0" presId="urn:microsoft.com/office/officeart/2005/8/layout/hierarchy2"/>
    <dgm:cxn modelId="{CE4F1FDB-8E2A-44E2-A65A-FF1430F1B59F}" type="presParOf" srcId="{9B4963A0-E401-43A8-A302-861B8A63BECA}" destId="{4B5A0C48-13F4-4CA3-9C36-478417082B5E}" srcOrd="1" destOrd="0" presId="urn:microsoft.com/office/officeart/2005/8/layout/hierarchy2"/>
    <dgm:cxn modelId="{15E84164-3223-4A69-B70E-220E753C9306}" type="presParOf" srcId="{95948F31-D17F-421B-9BE8-B7CF24D8E739}" destId="{62CD9BDD-58B6-470E-90F1-F9826AD09C59}" srcOrd="2" destOrd="0" presId="urn:microsoft.com/office/officeart/2005/8/layout/hierarchy2"/>
    <dgm:cxn modelId="{E0A78094-BDB3-45C2-AEB6-A80876313C77}" type="presParOf" srcId="{62CD9BDD-58B6-470E-90F1-F9826AD09C59}" destId="{D677E23F-7D0A-4797-9DA2-2001C737DD89}" srcOrd="0" destOrd="0" presId="urn:microsoft.com/office/officeart/2005/8/layout/hierarchy2"/>
    <dgm:cxn modelId="{F23C781A-8BA0-40EB-A42E-788646E5A242}" type="presParOf" srcId="{95948F31-D17F-421B-9BE8-B7CF24D8E739}" destId="{B5CA6C60-1BF0-40E4-BDAE-7BC732860EF5}" srcOrd="3" destOrd="0" presId="urn:microsoft.com/office/officeart/2005/8/layout/hierarchy2"/>
    <dgm:cxn modelId="{935269C9-3C13-40DA-BC68-7DFF9BD5A5D4}" type="presParOf" srcId="{B5CA6C60-1BF0-40E4-BDAE-7BC732860EF5}" destId="{A2A61AFD-FB7D-49E1-9C66-CCA8D4F8F3BB}" srcOrd="0" destOrd="0" presId="urn:microsoft.com/office/officeart/2005/8/layout/hierarchy2"/>
    <dgm:cxn modelId="{3C565F4F-BB3F-47A4-92C5-131949DD88FD}" type="presParOf" srcId="{B5CA6C60-1BF0-40E4-BDAE-7BC732860EF5}" destId="{429DA543-4BA2-4101-B557-6677834091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961A57-75DC-469C-9178-95D43AE801B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D68F1F5-D175-4341-9342-A2C37355D93F}">
      <dgm:prSet phldrT="[Tekst]"/>
      <dgm:spPr/>
      <dgm:t>
        <a:bodyPr/>
        <a:lstStyle/>
        <a:p>
          <a:r>
            <a:rPr lang="pl-PL" dirty="0"/>
            <a:t>   </a:t>
          </a:r>
          <a:r>
            <a:rPr lang="pl-PL" b="1" dirty="0"/>
            <a:t>Bezrobocie</a:t>
          </a:r>
          <a:r>
            <a:rPr lang="pl-PL" dirty="0"/>
            <a:t> 	</a:t>
          </a:r>
        </a:p>
      </dgm:t>
    </dgm:pt>
    <dgm:pt modelId="{E69BAE15-A4B9-4C42-893A-B2EE92BAF8FA}" type="parTrans" cxnId="{64541862-7845-4BB8-BE96-50FBB73B258F}">
      <dgm:prSet/>
      <dgm:spPr/>
      <dgm:t>
        <a:bodyPr/>
        <a:lstStyle/>
        <a:p>
          <a:endParaRPr lang="pl-PL"/>
        </a:p>
      </dgm:t>
    </dgm:pt>
    <dgm:pt modelId="{9A9E755F-9A6C-4E50-8EB9-54E5C645533C}" type="sibTrans" cxnId="{64541862-7845-4BB8-BE96-50FBB73B258F}">
      <dgm:prSet/>
      <dgm:spPr/>
      <dgm:t>
        <a:bodyPr/>
        <a:lstStyle/>
        <a:p>
          <a:endParaRPr lang="pl-PL"/>
        </a:p>
      </dgm:t>
    </dgm:pt>
    <dgm:pt modelId="{F4D81E0B-0ACB-4EB8-AA9A-5D9F83EC0E74}">
      <dgm:prSet phldrT="[Tekst]"/>
      <dgm:spPr/>
      <dgm:t>
        <a:bodyPr/>
        <a:lstStyle/>
        <a:p>
          <a:r>
            <a:rPr lang="pl-PL" b="1" dirty="0"/>
            <a:t>Zwiększenie liczby miejsc pracy w firmach </a:t>
          </a:r>
        </a:p>
      </dgm:t>
    </dgm:pt>
    <dgm:pt modelId="{4882393C-1B72-4131-BA4A-479C0CA52CC0}" type="parTrans" cxnId="{4A2095CE-B00E-4769-85E1-5D9BDC321193}">
      <dgm:prSet/>
      <dgm:spPr/>
      <dgm:t>
        <a:bodyPr/>
        <a:lstStyle/>
        <a:p>
          <a:endParaRPr lang="pl-PL"/>
        </a:p>
      </dgm:t>
    </dgm:pt>
    <dgm:pt modelId="{D88C962E-CD75-40AB-8E2E-3546B55C0DA9}" type="sibTrans" cxnId="{4A2095CE-B00E-4769-85E1-5D9BDC321193}">
      <dgm:prSet/>
      <dgm:spPr/>
      <dgm:t>
        <a:bodyPr/>
        <a:lstStyle/>
        <a:p>
          <a:endParaRPr lang="pl-PL"/>
        </a:p>
      </dgm:t>
    </dgm:pt>
    <dgm:pt modelId="{66AEE18A-37BB-4357-8F9F-2317F9F933AD}">
      <dgm:prSet phldrT="[Tekst]"/>
      <dgm:spPr/>
      <dgm:t>
        <a:bodyPr/>
        <a:lstStyle/>
        <a:p>
          <a:r>
            <a:rPr lang="pl-PL" b="1" dirty="0"/>
            <a:t>Zwolnienia podatkowe dla  MSP 	</a:t>
          </a:r>
        </a:p>
      </dgm:t>
    </dgm:pt>
    <dgm:pt modelId="{AFB4D079-CA23-4705-BF50-FB3DE96892BE}" type="parTrans" cxnId="{AD50CF92-318B-4B28-9BDA-C99B85D10FEB}">
      <dgm:prSet/>
      <dgm:spPr/>
      <dgm:t>
        <a:bodyPr/>
        <a:lstStyle/>
        <a:p>
          <a:endParaRPr lang="pl-PL"/>
        </a:p>
      </dgm:t>
    </dgm:pt>
    <dgm:pt modelId="{22C72505-174B-4700-83DD-D4EE8F4331D6}" type="sibTrans" cxnId="{AD50CF92-318B-4B28-9BDA-C99B85D10FEB}">
      <dgm:prSet/>
      <dgm:spPr/>
      <dgm:t>
        <a:bodyPr/>
        <a:lstStyle/>
        <a:p>
          <a:endParaRPr lang="pl-PL"/>
        </a:p>
      </dgm:t>
    </dgm:pt>
    <dgm:pt modelId="{94ED916E-F7EC-48E5-89AA-B244A49E6232}">
      <dgm:prSet phldrT="[Tekst]"/>
      <dgm:spPr/>
      <dgm:t>
        <a:bodyPr/>
        <a:lstStyle/>
        <a:p>
          <a:r>
            <a:rPr lang="pl-PL" b="1" dirty="0"/>
            <a:t>Inkubator firm</a:t>
          </a:r>
        </a:p>
      </dgm:t>
    </dgm:pt>
    <dgm:pt modelId="{894FA456-38C0-4C61-972A-F1FD3EC147E8}" type="parTrans" cxnId="{E50FE55A-F7AB-43CF-AEA6-83FAAA0F825C}">
      <dgm:prSet/>
      <dgm:spPr/>
      <dgm:t>
        <a:bodyPr/>
        <a:lstStyle/>
        <a:p>
          <a:endParaRPr lang="pl-PL"/>
        </a:p>
      </dgm:t>
    </dgm:pt>
    <dgm:pt modelId="{0F8F5F57-7A80-4EC2-8CA9-9618CE7973F6}" type="sibTrans" cxnId="{E50FE55A-F7AB-43CF-AEA6-83FAAA0F825C}">
      <dgm:prSet/>
      <dgm:spPr/>
      <dgm:t>
        <a:bodyPr/>
        <a:lstStyle/>
        <a:p>
          <a:endParaRPr lang="pl-PL"/>
        </a:p>
      </dgm:t>
    </dgm:pt>
    <dgm:pt modelId="{10A4A56E-4DF0-4BBA-A397-81E2AEDBE900}" type="pres">
      <dgm:prSet presAssocID="{FD961A57-75DC-469C-9178-95D43AE801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822E43-33D5-40C6-850C-820F9B0AD51F}" type="pres">
      <dgm:prSet presAssocID="{2D68F1F5-D175-4341-9342-A2C37355D93F}" presName="root1" presStyleCnt="0"/>
      <dgm:spPr/>
    </dgm:pt>
    <dgm:pt modelId="{C1B52710-2363-4D3D-966C-107E0A21254D}" type="pres">
      <dgm:prSet presAssocID="{2D68F1F5-D175-4341-9342-A2C37355D93F}" presName="LevelOneTextNode" presStyleLbl="node0" presStyleIdx="0" presStyleCnt="1">
        <dgm:presLayoutVars>
          <dgm:chPref val="3"/>
        </dgm:presLayoutVars>
      </dgm:prSet>
      <dgm:spPr/>
    </dgm:pt>
    <dgm:pt modelId="{24684B3F-E75D-4576-ADA0-C6F8463A7098}" type="pres">
      <dgm:prSet presAssocID="{2D68F1F5-D175-4341-9342-A2C37355D93F}" presName="level2hierChild" presStyleCnt="0"/>
      <dgm:spPr/>
    </dgm:pt>
    <dgm:pt modelId="{0F1FC2AB-9985-4F8C-B769-D4FE7B998741}" type="pres">
      <dgm:prSet presAssocID="{4882393C-1B72-4131-BA4A-479C0CA52CC0}" presName="conn2-1" presStyleLbl="parChTrans1D2" presStyleIdx="0" presStyleCnt="1"/>
      <dgm:spPr/>
    </dgm:pt>
    <dgm:pt modelId="{0D9F1C7E-48A3-4FEF-8760-88BBC7420628}" type="pres">
      <dgm:prSet presAssocID="{4882393C-1B72-4131-BA4A-479C0CA52CC0}" presName="connTx" presStyleLbl="parChTrans1D2" presStyleIdx="0" presStyleCnt="1"/>
      <dgm:spPr/>
    </dgm:pt>
    <dgm:pt modelId="{53C8F38F-B294-4920-B964-610952C97E9F}" type="pres">
      <dgm:prSet presAssocID="{F4D81E0B-0ACB-4EB8-AA9A-5D9F83EC0E74}" presName="root2" presStyleCnt="0"/>
      <dgm:spPr/>
    </dgm:pt>
    <dgm:pt modelId="{433F4578-01EC-4363-B397-8703A8523F01}" type="pres">
      <dgm:prSet presAssocID="{F4D81E0B-0ACB-4EB8-AA9A-5D9F83EC0E74}" presName="LevelTwoTextNode" presStyleLbl="node2" presStyleIdx="0" presStyleCnt="1">
        <dgm:presLayoutVars>
          <dgm:chPref val="3"/>
        </dgm:presLayoutVars>
      </dgm:prSet>
      <dgm:spPr/>
    </dgm:pt>
    <dgm:pt modelId="{95948F31-D17F-421B-9BE8-B7CF24D8E739}" type="pres">
      <dgm:prSet presAssocID="{F4D81E0B-0ACB-4EB8-AA9A-5D9F83EC0E74}" presName="level3hierChild" presStyleCnt="0"/>
      <dgm:spPr/>
    </dgm:pt>
    <dgm:pt modelId="{F7D0A74D-7C31-4C88-9210-C60B476A6680}" type="pres">
      <dgm:prSet presAssocID="{AFB4D079-CA23-4705-BF50-FB3DE96892BE}" presName="conn2-1" presStyleLbl="parChTrans1D3" presStyleIdx="0" presStyleCnt="2"/>
      <dgm:spPr/>
    </dgm:pt>
    <dgm:pt modelId="{8C55E90E-B682-4B61-9732-299F1171FFD3}" type="pres">
      <dgm:prSet presAssocID="{AFB4D079-CA23-4705-BF50-FB3DE96892BE}" presName="connTx" presStyleLbl="parChTrans1D3" presStyleIdx="0" presStyleCnt="2"/>
      <dgm:spPr/>
    </dgm:pt>
    <dgm:pt modelId="{9B4963A0-E401-43A8-A302-861B8A63BECA}" type="pres">
      <dgm:prSet presAssocID="{66AEE18A-37BB-4357-8F9F-2317F9F933AD}" presName="root2" presStyleCnt="0"/>
      <dgm:spPr/>
    </dgm:pt>
    <dgm:pt modelId="{20E3E33F-DA95-44EB-9453-355F098BBE77}" type="pres">
      <dgm:prSet presAssocID="{66AEE18A-37BB-4357-8F9F-2317F9F933AD}" presName="LevelTwoTextNode" presStyleLbl="node3" presStyleIdx="0" presStyleCnt="2">
        <dgm:presLayoutVars>
          <dgm:chPref val="3"/>
        </dgm:presLayoutVars>
      </dgm:prSet>
      <dgm:spPr/>
    </dgm:pt>
    <dgm:pt modelId="{4B5A0C48-13F4-4CA3-9C36-478417082B5E}" type="pres">
      <dgm:prSet presAssocID="{66AEE18A-37BB-4357-8F9F-2317F9F933AD}" presName="level3hierChild" presStyleCnt="0"/>
      <dgm:spPr/>
    </dgm:pt>
    <dgm:pt modelId="{62CD9BDD-58B6-470E-90F1-F9826AD09C59}" type="pres">
      <dgm:prSet presAssocID="{894FA456-38C0-4C61-972A-F1FD3EC147E8}" presName="conn2-1" presStyleLbl="parChTrans1D3" presStyleIdx="1" presStyleCnt="2"/>
      <dgm:spPr/>
    </dgm:pt>
    <dgm:pt modelId="{D677E23F-7D0A-4797-9DA2-2001C737DD89}" type="pres">
      <dgm:prSet presAssocID="{894FA456-38C0-4C61-972A-F1FD3EC147E8}" presName="connTx" presStyleLbl="parChTrans1D3" presStyleIdx="1" presStyleCnt="2"/>
      <dgm:spPr/>
    </dgm:pt>
    <dgm:pt modelId="{B5CA6C60-1BF0-40E4-BDAE-7BC732860EF5}" type="pres">
      <dgm:prSet presAssocID="{94ED916E-F7EC-48E5-89AA-B244A49E6232}" presName="root2" presStyleCnt="0"/>
      <dgm:spPr/>
    </dgm:pt>
    <dgm:pt modelId="{A2A61AFD-FB7D-49E1-9C66-CCA8D4F8F3BB}" type="pres">
      <dgm:prSet presAssocID="{94ED916E-F7EC-48E5-89AA-B244A49E6232}" presName="LevelTwoTextNode" presStyleLbl="node3" presStyleIdx="1" presStyleCnt="2" custLinFactNeighborX="10349">
        <dgm:presLayoutVars>
          <dgm:chPref val="3"/>
        </dgm:presLayoutVars>
      </dgm:prSet>
      <dgm:spPr/>
    </dgm:pt>
    <dgm:pt modelId="{429DA543-4BA2-4101-B557-667783409158}" type="pres">
      <dgm:prSet presAssocID="{94ED916E-F7EC-48E5-89AA-B244A49E6232}" presName="level3hierChild" presStyleCnt="0"/>
      <dgm:spPr/>
    </dgm:pt>
  </dgm:ptLst>
  <dgm:cxnLst>
    <dgm:cxn modelId="{F279A69B-6791-4396-9AA6-E6E763D1DABD}" type="presOf" srcId="{AFB4D079-CA23-4705-BF50-FB3DE96892BE}" destId="{F7D0A74D-7C31-4C88-9210-C60B476A6680}" srcOrd="0" destOrd="0" presId="urn:microsoft.com/office/officeart/2005/8/layout/hierarchy2"/>
    <dgm:cxn modelId="{4CD99E58-0A96-4E6E-8147-A48F4DFAB86F}" type="presOf" srcId="{894FA456-38C0-4C61-972A-F1FD3EC147E8}" destId="{D677E23F-7D0A-4797-9DA2-2001C737DD89}" srcOrd="1" destOrd="0" presId="urn:microsoft.com/office/officeart/2005/8/layout/hierarchy2"/>
    <dgm:cxn modelId="{FF9047F5-0197-46AA-9851-63DE5F335535}" type="presOf" srcId="{2D68F1F5-D175-4341-9342-A2C37355D93F}" destId="{C1B52710-2363-4D3D-966C-107E0A21254D}" srcOrd="0" destOrd="0" presId="urn:microsoft.com/office/officeart/2005/8/layout/hierarchy2"/>
    <dgm:cxn modelId="{AD50CF92-318B-4B28-9BDA-C99B85D10FEB}" srcId="{F4D81E0B-0ACB-4EB8-AA9A-5D9F83EC0E74}" destId="{66AEE18A-37BB-4357-8F9F-2317F9F933AD}" srcOrd="0" destOrd="0" parTransId="{AFB4D079-CA23-4705-BF50-FB3DE96892BE}" sibTransId="{22C72505-174B-4700-83DD-D4EE8F4331D6}"/>
    <dgm:cxn modelId="{4052BEBE-3E5A-40CE-A330-C55C707C3343}" type="presOf" srcId="{F4D81E0B-0ACB-4EB8-AA9A-5D9F83EC0E74}" destId="{433F4578-01EC-4363-B397-8703A8523F01}" srcOrd="0" destOrd="0" presId="urn:microsoft.com/office/officeart/2005/8/layout/hierarchy2"/>
    <dgm:cxn modelId="{D107061E-5822-40FB-9AE5-4DAB56E3AAD0}" type="presOf" srcId="{894FA456-38C0-4C61-972A-F1FD3EC147E8}" destId="{62CD9BDD-58B6-470E-90F1-F9826AD09C59}" srcOrd="0" destOrd="0" presId="urn:microsoft.com/office/officeart/2005/8/layout/hierarchy2"/>
    <dgm:cxn modelId="{CD54EA5A-F0C0-4D0D-9A86-B1EA6321BD91}" type="presOf" srcId="{66AEE18A-37BB-4357-8F9F-2317F9F933AD}" destId="{20E3E33F-DA95-44EB-9453-355F098BBE77}" srcOrd="0" destOrd="0" presId="urn:microsoft.com/office/officeart/2005/8/layout/hierarchy2"/>
    <dgm:cxn modelId="{4A2095CE-B00E-4769-85E1-5D9BDC321193}" srcId="{2D68F1F5-D175-4341-9342-A2C37355D93F}" destId="{F4D81E0B-0ACB-4EB8-AA9A-5D9F83EC0E74}" srcOrd="0" destOrd="0" parTransId="{4882393C-1B72-4131-BA4A-479C0CA52CC0}" sibTransId="{D88C962E-CD75-40AB-8E2E-3546B55C0DA9}"/>
    <dgm:cxn modelId="{64541862-7845-4BB8-BE96-50FBB73B258F}" srcId="{FD961A57-75DC-469C-9178-95D43AE801BE}" destId="{2D68F1F5-D175-4341-9342-A2C37355D93F}" srcOrd="0" destOrd="0" parTransId="{E69BAE15-A4B9-4C42-893A-B2EE92BAF8FA}" sibTransId="{9A9E755F-9A6C-4E50-8EB9-54E5C645533C}"/>
    <dgm:cxn modelId="{3BBE9646-350F-4FB7-A472-59D035AEEBC8}" type="presOf" srcId="{94ED916E-F7EC-48E5-89AA-B244A49E6232}" destId="{A2A61AFD-FB7D-49E1-9C66-CCA8D4F8F3BB}" srcOrd="0" destOrd="0" presId="urn:microsoft.com/office/officeart/2005/8/layout/hierarchy2"/>
    <dgm:cxn modelId="{39F93B77-87DE-492C-9B0E-28040B1502E7}" type="presOf" srcId="{4882393C-1B72-4131-BA4A-479C0CA52CC0}" destId="{0F1FC2AB-9985-4F8C-B769-D4FE7B998741}" srcOrd="0" destOrd="0" presId="urn:microsoft.com/office/officeart/2005/8/layout/hierarchy2"/>
    <dgm:cxn modelId="{1C7EE5E1-E49B-4959-813D-B40950A6F34F}" type="presOf" srcId="{4882393C-1B72-4131-BA4A-479C0CA52CC0}" destId="{0D9F1C7E-48A3-4FEF-8760-88BBC7420628}" srcOrd="1" destOrd="0" presId="urn:microsoft.com/office/officeart/2005/8/layout/hierarchy2"/>
    <dgm:cxn modelId="{D3DED81A-BA6B-4F8D-95F0-8BBF7D5276ED}" type="presOf" srcId="{FD961A57-75DC-469C-9178-95D43AE801BE}" destId="{10A4A56E-4DF0-4BBA-A397-81E2AEDBE900}" srcOrd="0" destOrd="0" presId="urn:microsoft.com/office/officeart/2005/8/layout/hierarchy2"/>
    <dgm:cxn modelId="{64EFF2DD-0E44-4C3F-BB68-076AB2467222}" type="presOf" srcId="{AFB4D079-CA23-4705-BF50-FB3DE96892BE}" destId="{8C55E90E-B682-4B61-9732-299F1171FFD3}" srcOrd="1" destOrd="0" presId="urn:microsoft.com/office/officeart/2005/8/layout/hierarchy2"/>
    <dgm:cxn modelId="{E50FE55A-F7AB-43CF-AEA6-83FAAA0F825C}" srcId="{F4D81E0B-0ACB-4EB8-AA9A-5D9F83EC0E74}" destId="{94ED916E-F7EC-48E5-89AA-B244A49E6232}" srcOrd="1" destOrd="0" parTransId="{894FA456-38C0-4C61-972A-F1FD3EC147E8}" sibTransId="{0F8F5F57-7A80-4EC2-8CA9-9618CE7973F6}"/>
    <dgm:cxn modelId="{4FB82C12-B70C-4813-93AA-A8DC54AF4EBE}" type="presParOf" srcId="{10A4A56E-4DF0-4BBA-A397-81E2AEDBE900}" destId="{50822E43-33D5-40C6-850C-820F9B0AD51F}" srcOrd="0" destOrd="0" presId="urn:microsoft.com/office/officeart/2005/8/layout/hierarchy2"/>
    <dgm:cxn modelId="{80A9641B-9FAE-403D-85B8-FBC636D038BC}" type="presParOf" srcId="{50822E43-33D5-40C6-850C-820F9B0AD51F}" destId="{C1B52710-2363-4D3D-966C-107E0A21254D}" srcOrd="0" destOrd="0" presId="urn:microsoft.com/office/officeart/2005/8/layout/hierarchy2"/>
    <dgm:cxn modelId="{A4E52C54-207F-4666-9D3D-B6943C775436}" type="presParOf" srcId="{50822E43-33D5-40C6-850C-820F9B0AD51F}" destId="{24684B3F-E75D-4576-ADA0-C6F8463A7098}" srcOrd="1" destOrd="0" presId="urn:microsoft.com/office/officeart/2005/8/layout/hierarchy2"/>
    <dgm:cxn modelId="{64186770-C892-4260-8179-B630331DD008}" type="presParOf" srcId="{24684B3F-E75D-4576-ADA0-C6F8463A7098}" destId="{0F1FC2AB-9985-4F8C-B769-D4FE7B998741}" srcOrd="0" destOrd="0" presId="urn:microsoft.com/office/officeart/2005/8/layout/hierarchy2"/>
    <dgm:cxn modelId="{771A7B6B-FED9-42FF-A442-B9F9C19E1C9B}" type="presParOf" srcId="{0F1FC2AB-9985-4F8C-B769-D4FE7B998741}" destId="{0D9F1C7E-48A3-4FEF-8760-88BBC7420628}" srcOrd="0" destOrd="0" presId="urn:microsoft.com/office/officeart/2005/8/layout/hierarchy2"/>
    <dgm:cxn modelId="{32103BE7-E6F4-4B54-8ABD-BE1F96528246}" type="presParOf" srcId="{24684B3F-E75D-4576-ADA0-C6F8463A7098}" destId="{53C8F38F-B294-4920-B964-610952C97E9F}" srcOrd="1" destOrd="0" presId="urn:microsoft.com/office/officeart/2005/8/layout/hierarchy2"/>
    <dgm:cxn modelId="{3A049E1F-56F5-42D1-989A-EA079AE7BA8D}" type="presParOf" srcId="{53C8F38F-B294-4920-B964-610952C97E9F}" destId="{433F4578-01EC-4363-B397-8703A8523F01}" srcOrd="0" destOrd="0" presId="urn:microsoft.com/office/officeart/2005/8/layout/hierarchy2"/>
    <dgm:cxn modelId="{649FCA9C-7576-4C0C-B3CA-0520423A0024}" type="presParOf" srcId="{53C8F38F-B294-4920-B964-610952C97E9F}" destId="{95948F31-D17F-421B-9BE8-B7CF24D8E739}" srcOrd="1" destOrd="0" presId="urn:microsoft.com/office/officeart/2005/8/layout/hierarchy2"/>
    <dgm:cxn modelId="{5695DC25-AA44-4230-BC4C-77B6E65F29E1}" type="presParOf" srcId="{95948F31-D17F-421B-9BE8-B7CF24D8E739}" destId="{F7D0A74D-7C31-4C88-9210-C60B476A6680}" srcOrd="0" destOrd="0" presId="urn:microsoft.com/office/officeart/2005/8/layout/hierarchy2"/>
    <dgm:cxn modelId="{33B84DC9-C6AF-4323-95BC-E2F845651957}" type="presParOf" srcId="{F7D0A74D-7C31-4C88-9210-C60B476A6680}" destId="{8C55E90E-B682-4B61-9732-299F1171FFD3}" srcOrd="0" destOrd="0" presId="urn:microsoft.com/office/officeart/2005/8/layout/hierarchy2"/>
    <dgm:cxn modelId="{0D5CAE50-C0F8-47F2-B1B9-55120F359DFF}" type="presParOf" srcId="{95948F31-D17F-421B-9BE8-B7CF24D8E739}" destId="{9B4963A0-E401-43A8-A302-861B8A63BECA}" srcOrd="1" destOrd="0" presId="urn:microsoft.com/office/officeart/2005/8/layout/hierarchy2"/>
    <dgm:cxn modelId="{8A084BF1-94AC-476D-8EAE-7C827D5E0728}" type="presParOf" srcId="{9B4963A0-E401-43A8-A302-861B8A63BECA}" destId="{20E3E33F-DA95-44EB-9453-355F098BBE77}" srcOrd="0" destOrd="0" presId="urn:microsoft.com/office/officeart/2005/8/layout/hierarchy2"/>
    <dgm:cxn modelId="{CE4F1FDB-8E2A-44E2-A65A-FF1430F1B59F}" type="presParOf" srcId="{9B4963A0-E401-43A8-A302-861B8A63BECA}" destId="{4B5A0C48-13F4-4CA3-9C36-478417082B5E}" srcOrd="1" destOrd="0" presId="urn:microsoft.com/office/officeart/2005/8/layout/hierarchy2"/>
    <dgm:cxn modelId="{15E84164-3223-4A69-B70E-220E753C9306}" type="presParOf" srcId="{95948F31-D17F-421B-9BE8-B7CF24D8E739}" destId="{62CD9BDD-58B6-470E-90F1-F9826AD09C59}" srcOrd="2" destOrd="0" presId="urn:microsoft.com/office/officeart/2005/8/layout/hierarchy2"/>
    <dgm:cxn modelId="{E0A78094-BDB3-45C2-AEB6-A80876313C77}" type="presParOf" srcId="{62CD9BDD-58B6-470E-90F1-F9826AD09C59}" destId="{D677E23F-7D0A-4797-9DA2-2001C737DD89}" srcOrd="0" destOrd="0" presId="urn:microsoft.com/office/officeart/2005/8/layout/hierarchy2"/>
    <dgm:cxn modelId="{F23C781A-8BA0-40EB-A42E-788646E5A242}" type="presParOf" srcId="{95948F31-D17F-421B-9BE8-B7CF24D8E739}" destId="{B5CA6C60-1BF0-40E4-BDAE-7BC732860EF5}" srcOrd="3" destOrd="0" presId="urn:microsoft.com/office/officeart/2005/8/layout/hierarchy2"/>
    <dgm:cxn modelId="{935269C9-3C13-40DA-BC68-7DFF9BD5A5D4}" type="presParOf" srcId="{B5CA6C60-1BF0-40E4-BDAE-7BC732860EF5}" destId="{A2A61AFD-FB7D-49E1-9C66-CCA8D4F8F3BB}" srcOrd="0" destOrd="0" presId="urn:microsoft.com/office/officeart/2005/8/layout/hierarchy2"/>
    <dgm:cxn modelId="{3C565F4F-BB3F-47A4-92C5-131949DD88FD}" type="presParOf" srcId="{B5CA6C60-1BF0-40E4-BDAE-7BC732860EF5}" destId="{429DA543-4BA2-4101-B557-6677834091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800DC-BF2D-4125-8CE7-811F43E7BF4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1BC03F7-D146-429B-8095-74758016F094}">
      <dgm:prSet phldrT="[Teks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sz="3200" dirty="0"/>
            <a:t>INFRASTRUKTURA </a:t>
          </a:r>
        </a:p>
      </dgm:t>
    </dgm:pt>
    <dgm:pt modelId="{815833E6-1326-4B93-BED3-714051E10319}" type="parTrans" cxnId="{3260A891-A0C1-482B-AFE9-1814B7042797}">
      <dgm:prSet/>
      <dgm:spPr/>
      <dgm:t>
        <a:bodyPr/>
        <a:lstStyle/>
        <a:p>
          <a:endParaRPr lang="pl-PL"/>
        </a:p>
      </dgm:t>
    </dgm:pt>
    <dgm:pt modelId="{A49D7807-FEE6-4FAE-9997-033620A13E44}" type="sibTrans" cxnId="{3260A891-A0C1-482B-AFE9-1814B7042797}">
      <dgm:prSet/>
      <dgm:spPr/>
      <dgm:t>
        <a:bodyPr/>
        <a:lstStyle/>
        <a:p>
          <a:endParaRPr lang="pl-PL"/>
        </a:p>
      </dgm:t>
    </dgm:pt>
    <dgm:pt modelId="{60143F8C-2363-4E93-97F0-EA6320358867}">
      <dgm:prSet phldrT="[Tekst]" custT="1"/>
      <dgm:spPr/>
      <dgm:t>
        <a:bodyPr/>
        <a:lstStyle/>
        <a:p>
          <a:pPr algn="ctr"/>
          <a:r>
            <a:rPr lang="pl-PL" sz="2800" dirty="0"/>
            <a:t>Dziurawe drogi </a:t>
          </a:r>
          <a:r>
            <a:rPr lang="pl-PL" sz="5000" dirty="0"/>
            <a:t>	</a:t>
          </a:r>
        </a:p>
      </dgm:t>
    </dgm:pt>
    <dgm:pt modelId="{E9E28307-4FC7-484C-835C-51CA1D1CABC9}" type="parTrans" cxnId="{83A93D31-0EF1-4B8C-B1CC-DAC5234CD55B}">
      <dgm:prSet/>
      <dgm:spPr/>
      <dgm:t>
        <a:bodyPr/>
        <a:lstStyle/>
        <a:p>
          <a:endParaRPr lang="pl-PL"/>
        </a:p>
      </dgm:t>
    </dgm:pt>
    <dgm:pt modelId="{88955A9C-7B8B-46D2-9E29-E78EF78ECF70}" type="sibTrans" cxnId="{83A93D31-0EF1-4B8C-B1CC-DAC5234CD55B}">
      <dgm:prSet/>
      <dgm:spPr/>
      <dgm:t>
        <a:bodyPr/>
        <a:lstStyle/>
        <a:p>
          <a:endParaRPr lang="pl-PL"/>
        </a:p>
      </dgm:t>
    </dgm:pt>
    <dgm:pt modelId="{01F90B2D-4512-4D79-9371-72D7FDF84787}">
      <dgm:prSet phldrT="[Teks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800" dirty="0"/>
            <a:t>Zdegradowane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800" dirty="0"/>
            <a:t>budynki mieszkalne</a:t>
          </a:r>
        </a:p>
      </dgm:t>
    </dgm:pt>
    <dgm:pt modelId="{D9925810-750D-4DD1-813B-A915B2AC0AF0}" type="parTrans" cxnId="{5A2A4B96-51E1-477C-8E5C-295A42C7F5B2}">
      <dgm:prSet/>
      <dgm:spPr/>
      <dgm:t>
        <a:bodyPr/>
        <a:lstStyle/>
        <a:p>
          <a:endParaRPr lang="pl-PL"/>
        </a:p>
      </dgm:t>
    </dgm:pt>
    <dgm:pt modelId="{F2E424B8-49A5-4BF1-8244-980FA147F160}" type="sibTrans" cxnId="{5A2A4B96-51E1-477C-8E5C-295A42C7F5B2}">
      <dgm:prSet/>
      <dgm:spPr/>
      <dgm:t>
        <a:bodyPr/>
        <a:lstStyle/>
        <a:p>
          <a:endParaRPr lang="pl-PL"/>
        </a:p>
      </dgm:t>
    </dgm:pt>
    <dgm:pt modelId="{44990369-E4E8-4FE2-91A4-C143386B1352}">
      <dgm:prSet phldrT="[Tekst]" custT="1"/>
      <dgm:spPr/>
      <dgm:t>
        <a:bodyPr/>
        <a:lstStyle/>
        <a:p>
          <a:r>
            <a:rPr lang="pl-PL" sz="2800" dirty="0"/>
            <a:t>Brak oświetlenia ulicznego </a:t>
          </a:r>
        </a:p>
      </dgm:t>
    </dgm:pt>
    <dgm:pt modelId="{C8A0F34D-B14E-4DE4-8D6F-BCECE8D53D28}" type="parTrans" cxnId="{4A60A8E9-083F-49F2-806D-5526E86EB7F8}">
      <dgm:prSet/>
      <dgm:spPr/>
      <dgm:t>
        <a:bodyPr/>
        <a:lstStyle/>
        <a:p>
          <a:endParaRPr lang="pl-PL"/>
        </a:p>
      </dgm:t>
    </dgm:pt>
    <dgm:pt modelId="{53238A1C-2B3A-47A4-9707-9E263CC73AE9}" type="sibTrans" cxnId="{4A60A8E9-083F-49F2-806D-5526E86EB7F8}">
      <dgm:prSet/>
      <dgm:spPr/>
      <dgm:t>
        <a:bodyPr/>
        <a:lstStyle/>
        <a:p>
          <a:endParaRPr lang="pl-PL"/>
        </a:p>
      </dgm:t>
    </dgm:pt>
    <dgm:pt modelId="{8DA60AD7-1894-44B3-8E9E-D00A022024CD}" type="pres">
      <dgm:prSet presAssocID="{BB8800DC-BF2D-4125-8CE7-811F43E7BF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9997FA-1F0E-4E44-B53F-FAC8EC60ADC7}" type="pres">
      <dgm:prSet presAssocID="{11BC03F7-D146-429B-8095-74758016F094}" presName="hierRoot1" presStyleCnt="0">
        <dgm:presLayoutVars>
          <dgm:hierBranch val="init"/>
        </dgm:presLayoutVars>
      </dgm:prSet>
      <dgm:spPr/>
    </dgm:pt>
    <dgm:pt modelId="{959DA84B-D4AD-4FBF-B848-B86E9ACCD8DB}" type="pres">
      <dgm:prSet presAssocID="{11BC03F7-D146-429B-8095-74758016F094}" presName="rootComposite1" presStyleCnt="0"/>
      <dgm:spPr/>
    </dgm:pt>
    <dgm:pt modelId="{06191294-88C8-4CD2-AF01-BAF4162AA69E}" type="pres">
      <dgm:prSet presAssocID="{11BC03F7-D146-429B-8095-74758016F094}" presName="rootText1" presStyleLbl="node0" presStyleIdx="0" presStyleCnt="1" custScaleX="141306" custLinFactNeighborX="679" custLinFactNeighborY="1357">
        <dgm:presLayoutVars>
          <dgm:chPref val="3"/>
        </dgm:presLayoutVars>
      </dgm:prSet>
      <dgm:spPr/>
    </dgm:pt>
    <dgm:pt modelId="{774FAF0F-2D89-4869-865B-2170D63C1257}" type="pres">
      <dgm:prSet presAssocID="{11BC03F7-D146-429B-8095-74758016F094}" presName="rootConnector1" presStyleLbl="node1" presStyleIdx="0" presStyleCnt="0"/>
      <dgm:spPr/>
    </dgm:pt>
    <dgm:pt modelId="{1B568CCD-B1DE-470A-AC29-7E26DB8E447F}" type="pres">
      <dgm:prSet presAssocID="{11BC03F7-D146-429B-8095-74758016F094}" presName="hierChild2" presStyleCnt="0"/>
      <dgm:spPr/>
    </dgm:pt>
    <dgm:pt modelId="{14A3161A-C51B-49D4-BA6E-4E422C0AEDA5}" type="pres">
      <dgm:prSet presAssocID="{E9E28307-4FC7-484C-835C-51CA1D1CABC9}" presName="Name37" presStyleLbl="parChTrans1D2" presStyleIdx="0" presStyleCnt="3"/>
      <dgm:spPr/>
    </dgm:pt>
    <dgm:pt modelId="{52A74CD2-EC34-446A-9D62-A35ED4C11F7C}" type="pres">
      <dgm:prSet presAssocID="{60143F8C-2363-4E93-97F0-EA6320358867}" presName="hierRoot2" presStyleCnt="0">
        <dgm:presLayoutVars>
          <dgm:hierBranch val="init"/>
        </dgm:presLayoutVars>
      </dgm:prSet>
      <dgm:spPr/>
    </dgm:pt>
    <dgm:pt modelId="{C8B0DC80-2570-4497-ADEA-06A25A97E09A}" type="pres">
      <dgm:prSet presAssocID="{60143F8C-2363-4E93-97F0-EA6320358867}" presName="rootComposite" presStyleCnt="0"/>
      <dgm:spPr/>
    </dgm:pt>
    <dgm:pt modelId="{20D976F2-3D4F-4B5D-8353-6FE76C7C35B1}" type="pres">
      <dgm:prSet presAssocID="{60143F8C-2363-4E93-97F0-EA6320358867}" presName="rootText" presStyleLbl="node2" presStyleIdx="0" presStyleCnt="3">
        <dgm:presLayoutVars>
          <dgm:chPref val="3"/>
        </dgm:presLayoutVars>
      </dgm:prSet>
      <dgm:spPr/>
    </dgm:pt>
    <dgm:pt modelId="{81AC00B5-EDA2-4B5A-A4C5-C3CA47636596}" type="pres">
      <dgm:prSet presAssocID="{60143F8C-2363-4E93-97F0-EA6320358867}" presName="rootConnector" presStyleLbl="node2" presStyleIdx="0" presStyleCnt="3"/>
      <dgm:spPr/>
    </dgm:pt>
    <dgm:pt modelId="{78762434-0FB7-414C-937E-F3A595BA7367}" type="pres">
      <dgm:prSet presAssocID="{60143F8C-2363-4E93-97F0-EA6320358867}" presName="hierChild4" presStyleCnt="0"/>
      <dgm:spPr/>
    </dgm:pt>
    <dgm:pt modelId="{2A851B7A-2D2A-4B57-A192-56298632053F}" type="pres">
      <dgm:prSet presAssocID="{60143F8C-2363-4E93-97F0-EA6320358867}" presName="hierChild5" presStyleCnt="0"/>
      <dgm:spPr/>
    </dgm:pt>
    <dgm:pt modelId="{8CD1EB39-1A8E-43EB-9F65-D1DBA3A4C6E2}" type="pres">
      <dgm:prSet presAssocID="{D9925810-750D-4DD1-813B-A915B2AC0AF0}" presName="Name37" presStyleLbl="parChTrans1D2" presStyleIdx="1" presStyleCnt="3"/>
      <dgm:spPr/>
    </dgm:pt>
    <dgm:pt modelId="{C9C77816-0388-4ECE-B4A0-66DB9B6DD6D3}" type="pres">
      <dgm:prSet presAssocID="{01F90B2D-4512-4D79-9371-72D7FDF84787}" presName="hierRoot2" presStyleCnt="0">
        <dgm:presLayoutVars>
          <dgm:hierBranch val="init"/>
        </dgm:presLayoutVars>
      </dgm:prSet>
      <dgm:spPr/>
    </dgm:pt>
    <dgm:pt modelId="{B02F9FB5-C3F3-49C1-8162-5558E5C38869}" type="pres">
      <dgm:prSet presAssocID="{01F90B2D-4512-4D79-9371-72D7FDF84787}" presName="rootComposite" presStyleCnt="0"/>
      <dgm:spPr/>
    </dgm:pt>
    <dgm:pt modelId="{A3F6A59F-2161-4056-8E97-411123AF71EB}" type="pres">
      <dgm:prSet presAssocID="{01F90B2D-4512-4D79-9371-72D7FDF84787}" presName="rootText" presStyleLbl="node2" presStyleIdx="1" presStyleCnt="3">
        <dgm:presLayoutVars>
          <dgm:chPref val="3"/>
        </dgm:presLayoutVars>
      </dgm:prSet>
      <dgm:spPr/>
    </dgm:pt>
    <dgm:pt modelId="{414933A1-DEF8-4B37-B513-DD218B99EB27}" type="pres">
      <dgm:prSet presAssocID="{01F90B2D-4512-4D79-9371-72D7FDF84787}" presName="rootConnector" presStyleLbl="node2" presStyleIdx="1" presStyleCnt="3"/>
      <dgm:spPr/>
    </dgm:pt>
    <dgm:pt modelId="{2D288DAF-806B-4F9B-8140-B2AC1756DFB1}" type="pres">
      <dgm:prSet presAssocID="{01F90B2D-4512-4D79-9371-72D7FDF84787}" presName="hierChild4" presStyleCnt="0"/>
      <dgm:spPr/>
    </dgm:pt>
    <dgm:pt modelId="{A3059FB5-8C7C-43AA-8D6B-CC582326B667}" type="pres">
      <dgm:prSet presAssocID="{01F90B2D-4512-4D79-9371-72D7FDF84787}" presName="hierChild5" presStyleCnt="0"/>
      <dgm:spPr/>
    </dgm:pt>
    <dgm:pt modelId="{E3DC59DB-A7B0-4545-B089-8B6C29D97EE9}" type="pres">
      <dgm:prSet presAssocID="{C8A0F34D-B14E-4DE4-8D6F-BCECE8D53D28}" presName="Name37" presStyleLbl="parChTrans1D2" presStyleIdx="2" presStyleCnt="3"/>
      <dgm:spPr/>
    </dgm:pt>
    <dgm:pt modelId="{9C189B4E-A024-46BC-B631-8CA583D494A7}" type="pres">
      <dgm:prSet presAssocID="{44990369-E4E8-4FE2-91A4-C143386B1352}" presName="hierRoot2" presStyleCnt="0">
        <dgm:presLayoutVars>
          <dgm:hierBranch val="init"/>
        </dgm:presLayoutVars>
      </dgm:prSet>
      <dgm:spPr/>
    </dgm:pt>
    <dgm:pt modelId="{3B8CAEAA-84F4-47C6-A6C2-F5CD1A6C00CB}" type="pres">
      <dgm:prSet presAssocID="{44990369-E4E8-4FE2-91A4-C143386B1352}" presName="rootComposite" presStyleCnt="0"/>
      <dgm:spPr/>
    </dgm:pt>
    <dgm:pt modelId="{8FC082CC-9914-4600-AF00-B74BC747023E}" type="pres">
      <dgm:prSet presAssocID="{44990369-E4E8-4FE2-91A4-C143386B1352}" presName="rootText" presStyleLbl="node2" presStyleIdx="2" presStyleCnt="3">
        <dgm:presLayoutVars>
          <dgm:chPref val="3"/>
        </dgm:presLayoutVars>
      </dgm:prSet>
      <dgm:spPr/>
    </dgm:pt>
    <dgm:pt modelId="{D1AC24BE-A916-4823-AFEB-3C270552BA99}" type="pres">
      <dgm:prSet presAssocID="{44990369-E4E8-4FE2-91A4-C143386B1352}" presName="rootConnector" presStyleLbl="node2" presStyleIdx="2" presStyleCnt="3"/>
      <dgm:spPr/>
    </dgm:pt>
    <dgm:pt modelId="{3F03173B-D75F-4225-A487-928BD4625D9D}" type="pres">
      <dgm:prSet presAssocID="{44990369-E4E8-4FE2-91A4-C143386B1352}" presName="hierChild4" presStyleCnt="0"/>
      <dgm:spPr/>
    </dgm:pt>
    <dgm:pt modelId="{99B9822D-FAE5-4583-9A1B-879A103164EC}" type="pres">
      <dgm:prSet presAssocID="{44990369-E4E8-4FE2-91A4-C143386B1352}" presName="hierChild5" presStyleCnt="0"/>
      <dgm:spPr/>
    </dgm:pt>
    <dgm:pt modelId="{A562CCAA-C84A-46D6-B866-F1E0FBA52B67}" type="pres">
      <dgm:prSet presAssocID="{11BC03F7-D146-429B-8095-74758016F094}" presName="hierChild3" presStyleCnt="0"/>
      <dgm:spPr/>
    </dgm:pt>
  </dgm:ptLst>
  <dgm:cxnLst>
    <dgm:cxn modelId="{B92FB5A2-EC74-4E4B-AC9B-25795872639E}" type="presOf" srcId="{60143F8C-2363-4E93-97F0-EA6320358867}" destId="{20D976F2-3D4F-4B5D-8353-6FE76C7C35B1}" srcOrd="0" destOrd="0" presId="urn:microsoft.com/office/officeart/2005/8/layout/orgChart1"/>
    <dgm:cxn modelId="{1B7F40CA-C4A4-4FAD-BB35-0365A96DF0C5}" type="presOf" srcId="{44990369-E4E8-4FE2-91A4-C143386B1352}" destId="{D1AC24BE-A916-4823-AFEB-3C270552BA99}" srcOrd="1" destOrd="0" presId="urn:microsoft.com/office/officeart/2005/8/layout/orgChart1"/>
    <dgm:cxn modelId="{C630519D-2F62-48C5-9F91-6C209BDA3D0A}" type="presOf" srcId="{BB8800DC-BF2D-4125-8CE7-811F43E7BF46}" destId="{8DA60AD7-1894-44B3-8E9E-D00A022024CD}" srcOrd="0" destOrd="0" presId="urn:microsoft.com/office/officeart/2005/8/layout/orgChart1"/>
    <dgm:cxn modelId="{296048D8-50D3-4AB1-A94A-4F05EEFE3F6D}" type="presOf" srcId="{E9E28307-4FC7-484C-835C-51CA1D1CABC9}" destId="{14A3161A-C51B-49D4-BA6E-4E422C0AEDA5}" srcOrd="0" destOrd="0" presId="urn:microsoft.com/office/officeart/2005/8/layout/orgChart1"/>
    <dgm:cxn modelId="{2ACE1E94-691E-4D8D-AC84-9B8F181AA3D0}" type="presOf" srcId="{D9925810-750D-4DD1-813B-A915B2AC0AF0}" destId="{8CD1EB39-1A8E-43EB-9F65-D1DBA3A4C6E2}" srcOrd="0" destOrd="0" presId="urn:microsoft.com/office/officeart/2005/8/layout/orgChart1"/>
    <dgm:cxn modelId="{CB806894-9981-488E-998B-AF11E2D63737}" type="presOf" srcId="{01F90B2D-4512-4D79-9371-72D7FDF84787}" destId="{A3F6A59F-2161-4056-8E97-411123AF71EB}" srcOrd="0" destOrd="0" presId="urn:microsoft.com/office/officeart/2005/8/layout/orgChart1"/>
    <dgm:cxn modelId="{EE086CA2-2CD6-441C-85D5-4B99124FD124}" type="presOf" srcId="{11BC03F7-D146-429B-8095-74758016F094}" destId="{06191294-88C8-4CD2-AF01-BAF4162AA69E}" srcOrd="0" destOrd="0" presId="urn:microsoft.com/office/officeart/2005/8/layout/orgChart1"/>
    <dgm:cxn modelId="{4A60A8E9-083F-49F2-806D-5526E86EB7F8}" srcId="{11BC03F7-D146-429B-8095-74758016F094}" destId="{44990369-E4E8-4FE2-91A4-C143386B1352}" srcOrd="2" destOrd="0" parTransId="{C8A0F34D-B14E-4DE4-8D6F-BCECE8D53D28}" sibTransId="{53238A1C-2B3A-47A4-9707-9E263CC73AE9}"/>
    <dgm:cxn modelId="{C9CCA082-391A-426F-B496-199BAE790F50}" type="presOf" srcId="{01F90B2D-4512-4D79-9371-72D7FDF84787}" destId="{414933A1-DEF8-4B37-B513-DD218B99EB27}" srcOrd="1" destOrd="0" presId="urn:microsoft.com/office/officeart/2005/8/layout/orgChart1"/>
    <dgm:cxn modelId="{3260A891-A0C1-482B-AFE9-1814B7042797}" srcId="{BB8800DC-BF2D-4125-8CE7-811F43E7BF46}" destId="{11BC03F7-D146-429B-8095-74758016F094}" srcOrd="0" destOrd="0" parTransId="{815833E6-1326-4B93-BED3-714051E10319}" sibTransId="{A49D7807-FEE6-4FAE-9997-033620A13E44}"/>
    <dgm:cxn modelId="{83A93D31-0EF1-4B8C-B1CC-DAC5234CD55B}" srcId="{11BC03F7-D146-429B-8095-74758016F094}" destId="{60143F8C-2363-4E93-97F0-EA6320358867}" srcOrd="0" destOrd="0" parTransId="{E9E28307-4FC7-484C-835C-51CA1D1CABC9}" sibTransId="{88955A9C-7B8B-46D2-9E29-E78EF78ECF70}"/>
    <dgm:cxn modelId="{C174E87A-2C6A-4C6E-88D9-4875AC53030D}" type="presOf" srcId="{11BC03F7-D146-429B-8095-74758016F094}" destId="{774FAF0F-2D89-4869-865B-2170D63C1257}" srcOrd="1" destOrd="0" presId="urn:microsoft.com/office/officeart/2005/8/layout/orgChart1"/>
    <dgm:cxn modelId="{5A2A4B96-51E1-477C-8E5C-295A42C7F5B2}" srcId="{11BC03F7-D146-429B-8095-74758016F094}" destId="{01F90B2D-4512-4D79-9371-72D7FDF84787}" srcOrd="1" destOrd="0" parTransId="{D9925810-750D-4DD1-813B-A915B2AC0AF0}" sibTransId="{F2E424B8-49A5-4BF1-8244-980FA147F160}"/>
    <dgm:cxn modelId="{1F55A23C-4421-4DD1-AB57-14F1AE9D5D50}" type="presOf" srcId="{C8A0F34D-B14E-4DE4-8D6F-BCECE8D53D28}" destId="{E3DC59DB-A7B0-4545-B089-8B6C29D97EE9}" srcOrd="0" destOrd="0" presId="urn:microsoft.com/office/officeart/2005/8/layout/orgChart1"/>
    <dgm:cxn modelId="{759DB5D9-E4BC-48C6-B90C-9AB569A57495}" type="presOf" srcId="{44990369-E4E8-4FE2-91A4-C143386B1352}" destId="{8FC082CC-9914-4600-AF00-B74BC747023E}" srcOrd="0" destOrd="0" presId="urn:microsoft.com/office/officeart/2005/8/layout/orgChart1"/>
    <dgm:cxn modelId="{EE850894-8950-40F4-8425-B7BF2B37D1D1}" type="presOf" srcId="{60143F8C-2363-4E93-97F0-EA6320358867}" destId="{81AC00B5-EDA2-4B5A-A4C5-C3CA47636596}" srcOrd="1" destOrd="0" presId="urn:microsoft.com/office/officeart/2005/8/layout/orgChart1"/>
    <dgm:cxn modelId="{24317490-CDBF-4A46-8738-C95ABEFA4360}" type="presParOf" srcId="{8DA60AD7-1894-44B3-8E9E-D00A022024CD}" destId="{A69997FA-1F0E-4E44-B53F-FAC8EC60ADC7}" srcOrd="0" destOrd="0" presId="urn:microsoft.com/office/officeart/2005/8/layout/orgChart1"/>
    <dgm:cxn modelId="{EA9F02C2-C352-43D3-BEE2-94135A32632E}" type="presParOf" srcId="{A69997FA-1F0E-4E44-B53F-FAC8EC60ADC7}" destId="{959DA84B-D4AD-4FBF-B848-B86E9ACCD8DB}" srcOrd="0" destOrd="0" presId="urn:microsoft.com/office/officeart/2005/8/layout/orgChart1"/>
    <dgm:cxn modelId="{46D74347-E96B-42FD-9F57-8DCEC0D9C9FD}" type="presParOf" srcId="{959DA84B-D4AD-4FBF-B848-B86E9ACCD8DB}" destId="{06191294-88C8-4CD2-AF01-BAF4162AA69E}" srcOrd="0" destOrd="0" presId="urn:microsoft.com/office/officeart/2005/8/layout/orgChart1"/>
    <dgm:cxn modelId="{7A3F92F5-EF85-4A53-B4EF-EA0027707C28}" type="presParOf" srcId="{959DA84B-D4AD-4FBF-B848-B86E9ACCD8DB}" destId="{774FAF0F-2D89-4869-865B-2170D63C1257}" srcOrd="1" destOrd="0" presId="urn:microsoft.com/office/officeart/2005/8/layout/orgChart1"/>
    <dgm:cxn modelId="{8D681D5A-3375-47F8-B19E-07003E470A18}" type="presParOf" srcId="{A69997FA-1F0E-4E44-B53F-FAC8EC60ADC7}" destId="{1B568CCD-B1DE-470A-AC29-7E26DB8E447F}" srcOrd="1" destOrd="0" presId="urn:microsoft.com/office/officeart/2005/8/layout/orgChart1"/>
    <dgm:cxn modelId="{0B7F5C45-BF72-46C7-85BA-2F97FAAD053B}" type="presParOf" srcId="{1B568CCD-B1DE-470A-AC29-7E26DB8E447F}" destId="{14A3161A-C51B-49D4-BA6E-4E422C0AEDA5}" srcOrd="0" destOrd="0" presId="urn:microsoft.com/office/officeart/2005/8/layout/orgChart1"/>
    <dgm:cxn modelId="{F14BBC1A-74E9-4DEF-9FE6-EEF7E83D89FC}" type="presParOf" srcId="{1B568CCD-B1DE-470A-AC29-7E26DB8E447F}" destId="{52A74CD2-EC34-446A-9D62-A35ED4C11F7C}" srcOrd="1" destOrd="0" presId="urn:microsoft.com/office/officeart/2005/8/layout/orgChart1"/>
    <dgm:cxn modelId="{EF1EAA00-44E9-44F7-9EC9-08A4D6D0FA63}" type="presParOf" srcId="{52A74CD2-EC34-446A-9D62-A35ED4C11F7C}" destId="{C8B0DC80-2570-4497-ADEA-06A25A97E09A}" srcOrd="0" destOrd="0" presId="urn:microsoft.com/office/officeart/2005/8/layout/orgChart1"/>
    <dgm:cxn modelId="{5CD86ED3-EB5B-4C65-B923-93D98B8F9F54}" type="presParOf" srcId="{C8B0DC80-2570-4497-ADEA-06A25A97E09A}" destId="{20D976F2-3D4F-4B5D-8353-6FE76C7C35B1}" srcOrd="0" destOrd="0" presId="urn:microsoft.com/office/officeart/2005/8/layout/orgChart1"/>
    <dgm:cxn modelId="{C9CA0B31-F368-4743-B918-2CC4DC7EDA91}" type="presParOf" srcId="{C8B0DC80-2570-4497-ADEA-06A25A97E09A}" destId="{81AC00B5-EDA2-4B5A-A4C5-C3CA47636596}" srcOrd="1" destOrd="0" presId="urn:microsoft.com/office/officeart/2005/8/layout/orgChart1"/>
    <dgm:cxn modelId="{FAB47021-4788-4257-9D28-FFB3D5E4D2B7}" type="presParOf" srcId="{52A74CD2-EC34-446A-9D62-A35ED4C11F7C}" destId="{78762434-0FB7-414C-937E-F3A595BA7367}" srcOrd="1" destOrd="0" presId="urn:microsoft.com/office/officeart/2005/8/layout/orgChart1"/>
    <dgm:cxn modelId="{B1ABEC39-0C64-41DD-9D94-30AA7F0D79C0}" type="presParOf" srcId="{52A74CD2-EC34-446A-9D62-A35ED4C11F7C}" destId="{2A851B7A-2D2A-4B57-A192-56298632053F}" srcOrd="2" destOrd="0" presId="urn:microsoft.com/office/officeart/2005/8/layout/orgChart1"/>
    <dgm:cxn modelId="{3D67BFF3-9894-4468-97C8-347FA6BD8039}" type="presParOf" srcId="{1B568CCD-B1DE-470A-AC29-7E26DB8E447F}" destId="{8CD1EB39-1A8E-43EB-9F65-D1DBA3A4C6E2}" srcOrd="2" destOrd="0" presId="urn:microsoft.com/office/officeart/2005/8/layout/orgChart1"/>
    <dgm:cxn modelId="{8352B9D6-D464-40CE-890E-5C728F49F3E7}" type="presParOf" srcId="{1B568CCD-B1DE-470A-AC29-7E26DB8E447F}" destId="{C9C77816-0388-4ECE-B4A0-66DB9B6DD6D3}" srcOrd="3" destOrd="0" presId="urn:microsoft.com/office/officeart/2005/8/layout/orgChart1"/>
    <dgm:cxn modelId="{44F69BEE-96D9-44EA-91A2-83862B69CB60}" type="presParOf" srcId="{C9C77816-0388-4ECE-B4A0-66DB9B6DD6D3}" destId="{B02F9FB5-C3F3-49C1-8162-5558E5C38869}" srcOrd="0" destOrd="0" presId="urn:microsoft.com/office/officeart/2005/8/layout/orgChart1"/>
    <dgm:cxn modelId="{647BA6ED-76EB-41D0-9A6C-081D8F43262E}" type="presParOf" srcId="{B02F9FB5-C3F3-49C1-8162-5558E5C38869}" destId="{A3F6A59F-2161-4056-8E97-411123AF71EB}" srcOrd="0" destOrd="0" presId="urn:microsoft.com/office/officeart/2005/8/layout/orgChart1"/>
    <dgm:cxn modelId="{D515A802-2910-4986-925D-69916FB42F44}" type="presParOf" srcId="{B02F9FB5-C3F3-49C1-8162-5558E5C38869}" destId="{414933A1-DEF8-4B37-B513-DD218B99EB27}" srcOrd="1" destOrd="0" presId="urn:microsoft.com/office/officeart/2005/8/layout/orgChart1"/>
    <dgm:cxn modelId="{2D4B2390-A13F-4972-97F3-3BB95B34D135}" type="presParOf" srcId="{C9C77816-0388-4ECE-B4A0-66DB9B6DD6D3}" destId="{2D288DAF-806B-4F9B-8140-B2AC1756DFB1}" srcOrd="1" destOrd="0" presId="urn:microsoft.com/office/officeart/2005/8/layout/orgChart1"/>
    <dgm:cxn modelId="{9DD8241F-92E2-4F75-9B90-8B13B939DD56}" type="presParOf" srcId="{C9C77816-0388-4ECE-B4A0-66DB9B6DD6D3}" destId="{A3059FB5-8C7C-43AA-8D6B-CC582326B667}" srcOrd="2" destOrd="0" presId="urn:microsoft.com/office/officeart/2005/8/layout/orgChart1"/>
    <dgm:cxn modelId="{D75232A7-308E-4930-8277-B0BCBC28AC49}" type="presParOf" srcId="{1B568CCD-B1DE-470A-AC29-7E26DB8E447F}" destId="{E3DC59DB-A7B0-4545-B089-8B6C29D97EE9}" srcOrd="4" destOrd="0" presId="urn:microsoft.com/office/officeart/2005/8/layout/orgChart1"/>
    <dgm:cxn modelId="{02C3AEE0-9F72-46FA-ACBB-37B522C9150D}" type="presParOf" srcId="{1B568CCD-B1DE-470A-AC29-7E26DB8E447F}" destId="{9C189B4E-A024-46BC-B631-8CA583D494A7}" srcOrd="5" destOrd="0" presId="urn:microsoft.com/office/officeart/2005/8/layout/orgChart1"/>
    <dgm:cxn modelId="{E996A21B-EEC7-494D-82F7-1769117007B7}" type="presParOf" srcId="{9C189B4E-A024-46BC-B631-8CA583D494A7}" destId="{3B8CAEAA-84F4-47C6-A6C2-F5CD1A6C00CB}" srcOrd="0" destOrd="0" presId="urn:microsoft.com/office/officeart/2005/8/layout/orgChart1"/>
    <dgm:cxn modelId="{6A1AE9E0-7537-4B32-88E1-E1F210B9E13E}" type="presParOf" srcId="{3B8CAEAA-84F4-47C6-A6C2-F5CD1A6C00CB}" destId="{8FC082CC-9914-4600-AF00-B74BC747023E}" srcOrd="0" destOrd="0" presId="urn:microsoft.com/office/officeart/2005/8/layout/orgChart1"/>
    <dgm:cxn modelId="{6A6FABC5-4758-4C6D-B3DA-8EA928DDEA03}" type="presParOf" srcId="{3B8CAEAA-84F4-47C6-A6C2-F5CD1A6C00CB}" destId="{D1AC24BE-A916-4823-AFEB-3C270552BA99}" srcOrd="1" destOrd="0" presId="urn:microsoft.com/office/officeart/2005/8/layout/orgChart1"/>
    <dgm:cxn modelId="{8D715D60-06E1-40C7-8405-9976D598A6D9}" type="presParOf" srcId="{9C189B4E-A024-46BC-B631-8CA583D494A7}" destId="{3F03173B-D75F-4225-A487-928BD4625D9D}" srcOrd="1" destOrd="0" presId="urn:microsoft.com/office/officeart/2005/8/layout/orgChart1"/>
    <dgm:cxn modelId="{67794278-A4DC-4B2E-A201-400D46A04ECA}" type="presParOf" srcId="{9C189B4E-A024-46BC-B631-8CA583D494A7}" destId="{99B9822D-FAE5-4583-9A1B-879A103164EC}" srcOrd="2" destOrd="0" presId="urn:microsoft.com/office/officeart/2005/8/layout/orgChart1"/>
    <dgm:cxn modelId="{250BFEDC-C43A-482C-89A8-EF3197768C21}" type="presParOf" srcId="{A69997FA-1F0E-4E44-B53F-FAC8EC60ADC7}" destId="{A562CCAA-C84A-46D6-B866-F1E0FBA52B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FE284-3330-4634-A04E-E9B480D8161B}">
      <dsp:nvSpPr>
        <dsp:cNvPr id="0" name=""/>
        <dsp:cNvSpPr/>
      </dsp:nvSpPr>
      <dsp:spPr>
        <a:xfrm rot="5400000">
          <a:off x="-242317" y="242629"/>
          <a:ext cx="1615446" cy="1130812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1</a:t>
          </a:r>
        </a:p>
      </dsp:txBody>
      <dsp:txXfrm rot="-5400000">
        <a:off x="0" y="565718"/>
        <a:ext cx="1130812" cy="484634"/>
      </dsp:txXfrm>
    </dsp:sp>
    <dsp:sp modelId="{34E8DFA5-32F5-486F-BFE9-16D7B5426B98}">
      <dsp:nvSpPr>
        <dsp:cNvPr id="0" name=""/>
        <dsp:cNvSpPr/>
      </dsp:nvSpPr>
      <dsp:spPr>
        <a:xfrm rot="5400000">
          <a:off x="5583936" y="-4452810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000" kern="1200" dirty="0"/>
            <a:t>Analiza sytuacji w 5 sferach: społecznej, gospodarczej, przestrzenno-funkcjonalnej, technicznej, środowiskowej</a:t>
          </a:r>
        </a:p>
      </dsp:txBody>
      <dsp:txXfrm rot="-5400000">
        <a:off x="1130813" y="51572"/>
        <a:ext cx="9905028" cy="947522"/>
      </dsp:txXfrm>
    </dsp:sp>
    <dsp:sp modelId="{AC6B23EB-0B71-447B-9C10-714D674312AF}">
      <dsp:nvSpPr>
        <dsp:cNvPr id="0" name=""/>
        <dsp:cNvSpPr/>
      </dsp:nvSpPr>
      <dsp:spPr>
        <a:xfrm rot="5400000">
          <a:off x="-242317" y="1663997"/>
          <a:ext cx="1615446" cy="1130812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2</a:t>
          </a:r>
        </a:p>
      </dsp:txBody>
      <dsp:txXfrm rot="-5400000">
        <a:off x="0" y="1987086"/>
        <a:ext cx="1130812" cy="484634"/>
      </dsp:txXfrm>
    </dsp:sp>
    <dsp:sp modelId="{BD41DADA-E416-4C4D-9C10-78456EEB0A9F}">
      <dsp:nvSpPr>
        <dsp:cNvPr id="0" name=""/>
        <dsp:cNvSpPr/>
      </dsp:nvSpPr>
      <dsp:spPr>
        <a:xfrm rot="5400000">
          <a:off x="5583936" y="-3031443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000" kern="1200" dirty="0">
              <a:solidFill>
                <a:srgbClr val="2D2E2D"/>
              </a:solidFill>
            </a:rPr>
            <a:t>Identyfikacja obszarów występowania stanu kryzysowego </a:t>
          </a:r>
          <a:endParaRPr lang="pl-PL" sz="3000" kern="1200" dirty="0"/>
        </a:p>
      </dsp:txBody>
      <dsp:txXfrm rot="-5400000">
        <a:off x="1130813" y="1472939"/>
        <a:ext cx="9905028" cy="947522"/>
      </dsp:txXfrm>
    </dsp:sp>
    <dsp:sp modelId="{5CFA74A1-0516-4195-9204-9AD224274B3B}">
      <dsp:nvSpPr>
        <dsp:cNvPr id="0" name=""/>
        <dsp:cNvSpPr/>
      </dsp:nvSpPr>
      <dsp:spPr>
        <a:xfrm rot="5400000">
          <a:off x="-242317" y="3085364"/>
          <a:ext cx="1615446" cy="1130812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3</a:t>
          </a:r>
        </a:p>
      </dsp:txBody>
      <dsp:txXfrm rot="-5400000">
        <a:off x="0" y="3408453"/>
        <a:ext cx="1130812" cy="484634"/>
      </dsp:txXfrm>
    </dsp:sp>
    <dsp:sp modelId="{D7B13C26-474F-465B-B34C-03D1401BD61D}">
      <dsp:nvSpPr>
        <dsp:cNvPr id="0" name=""/>
        <dsp:cNvSpPr/>
      </dsp:nvSpPr>
      <dsp:spPr>
        <a:xfrm rot="5400000">
          <a:off x="5583936" y="-1610076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000" kern="1200" dirty="0"/>
            <a:t>Wyznaczenie obszaru rewitalizacji i analiza problemów</a:t>
          </a:r>
        </a:p>
      </dsp:txBody>
      <dsp:txXfrm rot="-5400000">
        <a:off x="1130813" y="2894306"/>
        <a:ext cx="9905028" cy="94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FE284-3330-4634-A04E-E9B480D8161B}">
      <dsp:nvSpPr>
        <dsp:cNvPr id="0" name=""/>
        <dsp:cNvSpPr/>
      </dsp:nvSpPr>
      <dsp:spPr>
        <a:xfrm rot="5400000">
          <a:off x="-191978" y="196081"/>
          <a:ext cx="1279859" cy="895901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1</a:t>
          </a:r>
        </a:p>
      </dsp:txBody>
      <dsp:txXfrm rot="-5400000">
        <a:off x="2" y="452053"/>
        <a:ext cx="895901" cy="383958"/>
      </dsp:txXfrm>
    </dsp:sp>
    <dsp:sp modelId="{34E8DFA5-32F5-486F-BFE9-16D7B5426B98}">
      <dsp:nvSpPr>
        <dsp:cNvPr id="0" name=""/>
        <dsp:cNvSpPr/>
      </dsp:nvSpPr>
      <dsp:spPr>
        <a:xfrm rot="5400000">
          <a:off x="5351482" y="-4451478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Planowany efekt rewitalizacji.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Cele rewitalizacji oraz kierunki działań. </a:t>
          </a:r>
        </a:p>
      </dsp:txBody>
      <dsp:txXfrm rot="-5400000">
        <a:off x="895901" y="44713"/>
        <a:ext cx="9702460" cy="750688"/>
      </dsp:txXfrm>
    </dsp:sp>
    <dsp:sp modelId="{AC6B23EB-0B71-447B-9C10-714D674312AF}">
      <dsp:nvSpPr>
        <dsp:cNvPr id="0" name=""/>
        <dsp:cNvSpPr/>
      </dsp:nvSpPr>
      <dsp:spPr>
        <a:xfrm rot="5400000">
          <a:off x="-191978" y="1329727"/>
          <a:ext cx="1279859" cy="895901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2</a:t>
          </a:r>
        </a:p>
      </dsp:txBody>
      <dsp:txXfrm rot="-5400000">
        <a:off x="2" y="1585699"/>
        <a:ext cx="895901" cy="383958"/>
      </dsp:txXfrm>
    </dsp:sp>
    <dsp:sp modelId="{BD41DADA-E416-4C4D-9C10-78456EEB0A9F}">
      <dsp:nvSpPr>
        <dsp:cNvPr id="0" name=""/>
        <dsp:cNvSpPr/>
      </dsp:nvSpPr>
      <dsp:spPr>
        <a:xfrm rot="5400000">
          <a:off x="5351482" y="-3317832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Lista projektów podstawowych rewitalizacyjnych.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Charakterystyka pozostałych rodzajów przedsięwzięć.</a:t>
          </a:r>
        </a:p>
      </dsp:txBody>
      <dsp:txXfrm rot="-5400000">
        <a:off x="895901" y="1178359"/>
        <a:ext cx="9702460" cy="750688"/>
      </dsp:txXfrm>
    </dsp:sp>
    <dsp:sp modelId="{5CFA74A1-0516-4195-9204-9AD224274B3B}">
      <dsp:nvSpPr>
        <dsp:cNvPr id="0" name=""/>
        <dsp:cNvSpPr/>
      </dsp:nvSpPr>
      <dsp:spPr>
        <a:xfrm rot="5400000">
          <a:off x="-191978" y="2463373"/>
          <a:ext cx="1279859" cy="895901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3</a:t>
          </a:r>
        </a:p>
      </dsp:txBody>
      <dsp:txXfrm rot="-5400000">
        <a:off x="2" y="2719345"/>
        <a:ext cx="895901" cy="383958"/>
      </dsp:txXfrm>
    </dsp:sp>
    <dsp:sp modelId="{D7B13C26-474F-465B-B34C-03D1401BD61D}">
      <dsp:nvSpPr>
        <dsp:cNvPr id="0" name=""/>
        <dsp:cNvSpPr/>
      </dsp:nvSpPr>
      <dsp:spPr>
        <a:xfrm rot="5400000">
          <a:off x="5351482" y="-2184185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System wdrażania programu.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System monitoringu i oceny skuteczności i wprowadzania modyfikacji</a:t>
          </a:r>
        </a:p>
      </dsp:txBody>
      <dsp:txXfrm rot="-5400000">
        <a:off x="895901" y="2312006"/>
        <a:ext cx="9702460" cy="750688"/>
      </dsp:txXfrm>
    </dsp:sp>
    <dsp:sp modelId="{D8E799E5-9BE6-4FCC-A043-461EA0319690}">
      <dsp:nvSpPr>
        <dsp:cNvPr id="0" name=""/>
        <dsp:cNvSpPr/>
      </dsp:nvSpPr>
      <dsp:spPr>
        <a:xfrm rot="5400000">
          <a:off x="-191978" y="3597020"/>
          <a:ext cx="1279859" cy="895901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-5400000">
        <a:off x="2" y="3852992"/>
        <a:ext cx="895901" cy="383958"/>
      </dsp:txXfrm>
    </dsp:sp>
    <dsp:sp modelId="{510D30B2-859F-425E-98FE-A465C8CAAC7C}">
      <dsp:nvSpPr>
        <dsp:cNvPr id="0" name=""/>
        <dsp:cNvSpPr/>
      </dsp:nvSpPr>
      <dsp:spPr>
        <a:xfrm rot="5400000">
          <a:off x="5351482" y="-1050539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>
              <a:solidFill>
                <a:schemeClr val="tx2"/>
              </a:solidFill>
            </a:rPr>
            <a:t>Mechanizmy zapewniające komplementarność </a:t>
          </a:r>
          <a:endParaRPr lang="pl-P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solidFill>
                <a:schemeClr val="tx2"/>
              </a:solidFill>
            </a:rPr>
            <a:t>Mechanizmy włączenia interesariuszy </a:t>
          </a:r>
          <a:endParaRPr lang="pl-PL" sz="2300" kern="1200" dirty="0"/>
        </a:p>
      </dsp:txBody>
      <dsp:txXfrm rot="-5400000">
        <a:off x="895901" y="3445652"/>
        <a:ext cx="9702460" cy="750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6BE1-B5D0-4600-A09C-85F1317368EC}">
      <dsp:nvSpPr>
        <dsp:cNvPr id="0" name=""/>
        <dsp:cNvSpPr/>
      </dsp:nvSpPr>
      <dsp:spPr>
        <a:xfrm>
          <a:off x="5142" y="815592"/>
          <a:ext cx="2993733" cy="11974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problem</a:t>
          </a:r>
        </a:p>
      </dsp:txBody>
      <dsp:txXfrm>
        <a:off x="603889" y="815592"/>
        <a:ext cx="1796240" cy="1197493"/>
      </dsp:txXfrm>
    </dsp:sp>
    <dsp:sp modelId="{6E59FC87-C0A3-43B1-BCFC-36F4F4CF2797}">
      <dsp:nvSpPr>
        <dsp:cNvPr id="0" name=""/>
        <dsp:cNvSpPr/>
      </dsp:nvSpPr>
      <dsp:spPr>
        <a:xfrm>
          <a:off x="2699503" y="815592"/>
          <a:ext cx="2993733" cy="11974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wskaźniki</a:t>
          </a:r>
        </a:p>
      </dsp:txBody>
      <dsp:txXfrm>
        <a:off x="3298250" y="815592"/>
        <a:ext cx="1796240" cy="1197493"/>
      </dsp:txXfrm>
    </dsp:sp>
    <dsp:sp modelId="{EA37514A-0CE7-4A40-B588-F20D5204B65F}">
      <dsp:nvSpPr>
        <dsp:cNvPr id="0" name=""/>
        <dsp:cNvSpPr/>
      </dsp:nvSpPr>
      <dsp:spPr>
        <a:xfrm>
          <a:off x="5393863" y="815592"/>
          <a:ext cx="2993733" cy="11974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tabele (dane)</a:t>
          </a:r>
        </a:p>
      </dsp:txBody>
      <dsp:txXfrm>
        <a:off x="5992610" y="815592"/>
        <a:ext cx="1796240" cy="1197493"/>
      </dsp:txXfrm>
    </dsp:sp>
    <dsp:sp modelId="{846C98BC-D053-4471-A9FB-95A53A9DEE79}">
      <dsp:nvSpPr>
        <dsp:cNvPr id="0" name=""/>
        <dsp:cNvSpPr/>
      </dsp:nvSpPr>
      <dsp:spPr>
        <a:xfrm>
          <a:off x="8088223" y="815592"/>
          <a:ext cx="2993733" cy="119749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analiza</a:t>
          </a:r>
        </a:p>
      </dsp:txBody>
      <dsp:txXfrm>
        <a:off x="8686970" y="815592"/>
        <a:ext cx="1796240" cy="1197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FE284-3330-4634-A04E-E9B480D8161B}">
      <dsp:nvSpPr>
        <dsp:cNvPr id="0" name=""/>
        <dsp:cNvSpPr/>
      </dsp:nvSpPr>
      <dsp:spPr>
        <a:xfrm rot="5400000">
          <a:off x="-279411" y="279411"/>
          <a:ext cx="1862746" cy="1303922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1</a:t>
          </a:r>
        </a:p>
      </dsp:txBody>
      <dsp:txXfrm rot="-5400000">
        <a:off x="1" y="651960"/>
        <a:ext cx="1303922" cy="558824"/>
      </dsp:txXfrm>
    </dsp:sp>
    <dsp:sp modelId="{34E8DFA5-32F5-486F-BFE9-16D7B5426B98}">
      <dsp:nvSpPr>
        <dsp:cNvPr id="0" name=""/>
        <dsp:cNvSpPr/>
      </dsp:nvSpPr>
      <dsp:spPr>
        <a:xfrm rot="5400000">
          <a:off x="5590118" y="-4267719"/>
          <a:ext cx="1210784" cy="9783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900" kern="1200" dirty="0"/>
            <a:t>Analiza sytuacji w 5 sferach: społecznej, gospodarczej, przestrzenno-funkcjonalnej, technicznej, środowiskowej</a:t>
          </a:r>
        </a:p>
      </dsp:txBody>
      <dsp:txXfrm rot="-5400000">
        <a:off x="1303922" y="77583"/>
        <a:ext cx="9724071" cy="1092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52710-2363-4D3D-966C-107E0A21254D}">
      <dsp:nvSpPr>
        <dsp:cNvPr id="0" name=""/>
        <dsp:cNvSpPr/>
      </dsp:nvSpPr>
      <dsp:spPr>
        <a:xfrm>
          <a:off x="2933" y="1772396"/>
          <a:ext cx="2443881" cy="1221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2800" b="1" kern="1200" dirty="0"/>
          </a:br>
          <a:r>
            <a:rPr lang="pl-PL" sz="2800" b="1" kern="1200" dirty="0"/>
            <a:t>Problem 	</a:t>
          </a:r>
        </a:p>
      </dsp:txBody>
      <dsp:txXfrm>
        <a:off x="38722" y="1808185"/>
        <a:ext cx="2372303" cy="1150362"/>
      </dsp:txXfrm>
    </dsp:sp>
    <dsp:sp modelId="{0F1FC2AB-9985-4F8C-B769-D4FE7B998741}">
      <dsp:nvSpPr>
        <dsp:cNvPr id="0" name=""/>
        <dsp:cNvSpPr/>
      </dsp:nvSpPr>
      <dsp:spPr>
        <a:xfrm>
          <a:off x="2446815" y="2360295"/>
          <a:ext cx="97755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77552" y="230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11153" y="2358927"/>
        <a:ext cx="48877" cy="48877"/>
      </dsp:txXfrm>
    </dsp:sp>
    <dsp:sp modelId="{433F4578-01EC-4363-B397-8703A8523F01}">
      <dsp:nvSpPr>
        <dsp:cNvPr id="0" name=""/>
        <dsp:cNvSpPr/>
      </dsp:nvSpPr>
      <dsp:spPr>
        <a:xfrm>
          <a:off x="3424368" y="1772396"/>
          <a:ext cx="2443881" cy="1221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Cel </a:t>
          </a:r>
        </a:p>
      </dsp:txBody>
      <dsp:txXfrm>
        <a:off x="3460157" y="1808185"/>
        <a:ext cx="2372303" cy="1150362"/>
      </dsp:txXfrm>
    </dsp:sp>
    <dsp:sp modelId="{F7D0A74D-7C31-4C88-9210-C60B476A6680}">
      <dsp:nvSpPr>
        <dsp:cNvPr id="0" name=""/>
        <dsp:cNvSpPr/>
      </dsp:nvSpPr>
      <dsp:spPr>
        <a:xfrm rot="19457599">
          <a:off x="5755096" y="2008987"/>
          <a:ext cx="1203859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03859" y="23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326929" y="2001962"/>
        <a:ext cx="60192" cy="60192"/>
      </dsp:txXfrm>
    </dsp:sp>
    <dsp:sp modelId="{20E3E33F-DA95-44EB-9453-355F098BBE77}">
      <dsp:nvSpPr>
        <dsp:cNvPr id="0" name=""/>
        <dsp:cNvSpPr/>
      </dsp:nvSpPr>
      <dsp:spPr>
        <a:xfrm>
          <a:off x="6845802" y="1069780"/>
          <a:ext cx="2443881" cy="1221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Projekt</a:t>
          </a:r>
        </a:p>
      </dsp:txBody>
      <dsp:txXfrm>
        <a:off x="6881591" y="1105569"/>
        <a:ext cx="2372303" cy="1150362"/>
      </dsp:txXfrm>
    </dsp:sp>
    <dsp:sp modelId="{62CD9BDD-58B6-470E-90F1-F9826AD09C59}">
      <dsp:nvSpPr>
        <dsp:cNvPr id="0" name=""/>
        <dsp:cNvSpPr/>
      </dsp:nvSpPr>
      <dsp:spPr>
        <a:xfrm rot="2137522">
          <a:off x="5755371" y="2711603"/>
          <a:ext cx="120624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06243" y="23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328337" y="2704518"/>
        <a:ext cx="60312" cy="60312"/>
      </dsp:txXfrm>
    </dsp:sp>
    <dsp:sp modelId="{A2A61AFD-FB7D-49E1-9C66-CCA8D4F8F3BB}">
      <dsp:nvSpPr>
        <dsp:cNvPr id="0" name=""/>
        <dsp:cNvSpPr/>
      </dsp:nvSpPr>
      <dsp:spPr>
        <a:xfrm>
          <a:off x="6848736" y="2475012"/>
          <a:ext cx="2443881" cy="1221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Projekt </a:t>
          </a:r>
        </a:p>
      </dsp:txBody>
      <dsp:txXfrm>
        <a:off x="6884525" y="2510801"/>
        <a:ext cx="2372303" cy="1150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52710-2363-4D3D-966C-107E0A21254D}">
      <dsp:nvSpPr>
        <dsp:cNvPr id="0" name=""/>
        <dsp:cNvSpPr/>
      </dsp:nvSpPr>
      <dsp:spPr>
        <a:xfrm>
          <a:off x="2933" y="1772396"/>
          <a:ext cx="2443881" cy="1221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   </a:t>
          </a:r>
          <a:r>
            <a:rPr lang="pl-PL" sz="2400" b="1" kern="1200" dirty="0"/>
            <a:t>Bezrobocie</a:t>
          </a:r>
          <a:r>
            <a:rPr lang="pl-PL" sz="2400" kern="1200" dirty="0"/>
            <a:t> 	</a:t>
          </a:r>
        </a:p>
      </dsp:txBody>
      <dsp:txXfrm>
        <a:off x="38722" y="1808185"/>
        <a:ext cx="2372303" cy="1150362"/>
      </dsp:txXfrm>
    </dsp:sp>
    <dsp:sp modelId="{0F1FC2AB-9985-4F8C-B769-D4FE7B998741}">
      <dsp:nvSpPr>
        <dsp:cNvPr id="0" name=""/>
        <dsp:cNvSpPr/>
      </dsp:nvSpPr>
      <dsp:spPr>
        <a:xfrm>
          <a:off x="2446815" y="2360295"/>
          <a:ext cx="977552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977552" y="230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11153" y="2358927"/>
        <a:ext cx="48877" cy="48877"/>
      </dsp:txXfrm>
    </dsp:sp>
    <dsp:sp modelId="{433F4578-01EC-4363-B397-8703A8523F01}">
      <dsp:nvSpPr>
        <dsp:cNvPr id="0" name=""/>
        <dsp:cNvSpPr/>
      </dsp:nvSpPr>
      <dsp:spPr>
        <a:xfrm>
          <a:off x="3424368" y="1772396"/>
          <a:ext cx="2443881" cy="1221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Zwiększenie liczby miejsc pracy w firmach </a:t>
          </a:r>
        </a:p>
      </dsp:txBody>
      <dsp:txXfrm>
        <a:off x="3460157" y="1808185"/>
        <a:ext cx="2372303" cy="1150362"/>
      </dsp:txXfrm>
    </dsp:sp>
    <dsp:sp modelId="{F7D0A74D-7C31-4C88-9210-C60B476A6680}">
      <dsp:nvSpPr>
        <dsp:cNvPr id="0" name=""/>
        <dsp:cNvSpPr/>
      </dsp:nvSpPr>
      <dsp:spPr>
        <a:xfrm rot="19457599">
          <a:off x="5755096" y="2008987"/>
          <a:ext cx="1203859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03859" y="23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326929" y="2001962"/>
        <a:ext cx="60192" cy="60192"/>
      </dsp:txXfrm>
    </dsp:sp>
    <dsp:sp modelId="{20E3E33F-DA95-44EB-9453-355F098BBE77}">
      <dsp:nvSpPr>
        <dsp:cNvPr id="0" name=""/>
        <dsp:cNvSpPr/>
      </dsp:nvSpPr>
      <dsp:spPr>
        <a:xfrm>
          <a:off x="6845802" y="1069780"/>
          <a:ext cx="2443881" cy="1221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Zwolnienia podatkowe dla  MSP 	</a:t>
          </a:r>
        </a:p>
      </dsp:txBody>
      <dsp:txXfrm>
        <a:off x="6881591" y="1105569"/>
        <a:ext cx="2372303" cy="1150362"/>
      </dsp:txXfrm>
    </dsp:sp>
    <dsp:sp modelId="{62CD9BDD-58B6-470E-90F1-F9826AD09C59}">
      <dsp:nvSpPr>
        <dsp:cNvPr id="0" name=""/>
        <dsp:cNvSpPr/>
      </dsp:nvSpPr>
      <dsp:spPr>
        <a:xfrm rot="2137522">
          <a:off x="5755371" y="2711603"/>
          <a:ext cx="120624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06243" y="23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328337" y="2704518"/>
        <a:ext cx="60312" cy="60312"/>
      </dsp:txXfrm>
    </dsp:sp>
    <dsp:sp modelId="{A2A61AFD-FB7D-49E1-9C66-CCA8D4F8F3BB}">
      <dsp:nvSpPr>
        <dsp:cNvPr id="0" name=""/>
        <dsp:cNvSpPr/>
      </dsp:nvSpPr>
      <dsp:spPr>
        <a:xfrm>
          <a:off x="6848736" y="2475012"/>
          <a:ext cx="2443881" cy="1221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Inkubator firm</a:t>
          </a:r>
        </a:p>
      </dsp:txBody>
      <dsp:txXfrm>
        <a:off x="6884525" y="2510801"/>
        <a:ext cx="2372303" cy="1150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C59DB-A7B0-4545-B089-8B6C29D97EE9}">
      <dsp:nvSpPr>
        <dsp:cNvPr id="0" name=""/>
        <dsp:cNvSpPr/>
      </dsp:nvSpPr>
      <dsp:spPr>
        <a:xfrm>
          <a:off x="4819659" y="1629311"/>
          <a:ext cx="3377400" cy="570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88"/>
              </a:lnTo>
              <a:lnTo>
                <a:pt x="3377400" y="275688"/>
              </a:lnTo>
              <a:lnTo>
                <a:pt x="3377400" y="5704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1EB39-1A8E-43EB-9F65-D1DBA3A4C6E2}">
      <dsp:nvSpPr>
        <dsp:cNvPr id="0" name=""/>
        <dsp:cNvSpPr/>
      </dsp:nvSpPr>
      <dsp:spPr>
        <a:xfrm>
          <a:off x="4754879" y="1629311"/>
          <a:ext cx="91440" cy="570422"/>
        </a:xfrm>
        <a:custGeom>
          <a:avLst/>
          <a:gdLst/>
          <a:ahLst/>
          <a:cxnLst/>
          <a:rect l="0" t="0" r="0" b="0"/>
          <a:pathLst>
            <a:path>
              <a:moveTo>
                <a:pt x="64779" y="0"/>
              </a:moveTo>
              <a:lnTo>
                <a:pt x="64779" y="275688"/>
              </a:lnTo>
              <a:lnTo>
                <a:pt x="45720" y="275688"/>
              </a:lnTo>
              <a:lnTo>
                <a:pt x="45720" y="5704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3161A-C51B-49D4-BA6E-4E422C0AEDA5}">
      <dsp:nvSpPr>
        <dsp:cNvPr id="0" name=""/>
        <dsp:cNvSpPr/>
      </dsp:nvSpPr>
      <dsp:spPr>
        <a:xfrm>
          <a:off x="1404140" y="1629311"/>
          <a:ext cx="3415519" cy="570422"/>
        </a:xfrm>
        <a:custGeom>
          <a:avLst/>
          <a:gdLst/>
          <a:ahLst/>
          <a:cxnLst/>
          <a:rect l="0" t="0" r="0" b="0"/>
          <a:pathLst>
            <a:path>
              <a:moveTo>
                <a:pt x="3415519" y="0"/>
              </a:moveTo>
              <a:lnTo>
                <a:pt x="3415519" y="275688"/>
              </a:lnTo>
              <a:lnTo>
                <a:pt x="0" y="275688"/>
              </a:lnTo>
              <a:lnTo>
                <a:pt x="0" y="5704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91294-88C8-4CD2-AF01-BAF4162AA69E}">
      <dsp:nvSpPr>
        <dsp:cNvPr id="0" name=""/>
        <dsp:cNvSpPr/>
      </dsp:nvSpPr>
      <dsp:spPr>
        <a:xfrm>
          <a:off x="2836435" y="225815"/>
          <a:ext cx="3966447" cy="1403495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INFRASTRUKTURA </a:t>
          </a:r>
        </a:p>
      </dsp:txBody>
      <dsp:txXfrm>
        <a:off x="2836435" y="225815"/>
        <a:ext cx="3966447" cy="1403495"/>
      </dsp:txXfrm>
    </dsp:sp>
    <dsp:sp modelId="{20D976F2-3D4F-4B5D-8353-6FE76C7C35B1}">
      <dsp:nvSpPr>
        <dsp:cNvPr id="0" name=""/>
        <dsp:cNvSpPr/>
      </dsp:nvSpPr>
      <dsp:spPr>
        <a:xfrm>
          <a:off x="644" y="2199734"/>
          <a:ext cx="2806991" cy="1403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Dziurawe drogi </a:t>
          </a:r>
          <a:r>
            <a:rPr lang="pl-PL" sz="5000" kern="1200" dirty="0"/>
            <a:t>	</a:t>
          </a:r>
        </a:p>
      </dsp:txBody>
      <dsp:txXfrm>
        <a:off x="644" y="2199734"/>
        <a:ext cx="2806991" cy="1403495"/>
      </dsp:txXfrm>
    </dsp:sp>
    <dsp:sp modelId="{A3F6A59F-2161-4056-8E97-411123AF71EB}">
      <dsp:nvSpPr>
        <dsp:cNvPr id="0" name=""/>
        <dsp:cNvSpPr/>
      </dsp:nvSpPr>
      <dsp:spPr>
        <a:xfrm>
          <a:off x="3397104" y="2199734"/>
          <a:ext cx="2806991" cy="1403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800" kern="1200" dirty="0"/>
            <a:t>Zdegradowane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800" kern="1200" dirty="0"/>
            <a:t>budynki mieszkalne</a:t>
          </a:r>
        </a:p>
      </dsp:txBody>
      <dsp:txXfrm>
        <a:off x="3397104" y="2199734"/>
        <a:ext cx="2806991" cy="1403495"/>
      </dsp:txXfrm>
    </dsp:sp>
    <dsp:sp modelId="{8FC082CC-9914-4600-AF00-B74BC747023E}">
      <dsp:nvSpPr>
        <dsp:cNvPr id="0" name=""/>
        <dsp:cNvSpPr/>
      </dsp:nvSpPr>
      <dsp:spPr>
        <a:xfrm>
          <a:off x="6793563" y="2199734"/>
          <a:ext cx="2806991" cy="1403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Brak oświetlenia ulicznego </a:t>
          </a:r>
        </a:p>
      </dsp:txBody>
      <dsp:txXfrm>
        <a:off x="6793563" y="2199734"/>
        <a:ext cx="2806991" cy="140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pl-PL" smtClean="0"/>
              <a:t>2016-05-10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pl-PL" smtClean="0"/>
              <a:t>2016-05-10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501450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191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Rezultat</a:t>
            </a:r>
            <a:r>
              <a:rPr lang="pl-PL" baseline="0" dirty="0"/>
              <a:t> etapu</a:t>
            </a:r>
          </a:p>
          <a:p>
            <a:pPr marL="171450" indent="-171450">
              <a:buFontTx/>
              <a:buChar char="-"/>
            </a:pPr>
            <a:r>
              <a:rPr lang="pl-PL" baseline="0" dirty="0"/>
              <a:t>Obszar zdegradowany zidentyfikowany</a:t>
            </a:r>
          </a:p>
          <a:p>
            <a:pPr marL="171450" indent="-171450">
              <a:buFontTx/>
              <a:buChar char="-"/>
            </a:pPr>
            <a:r>
              <a:rPr lang="pl-PL" baseline="0" dirty="0"/>
              <a:t>Obszar rewitalizacji wyznaczony</a:t>
            </a:r>
          </a:p>
          <a:p>
            <a:pPr marL="171450" indent="-171450">
              <a:buFontTx/>
              <a:buChar char="-"/>
            </a:pPr>
            <a:r>
              <a:rPr lang="pl-PL" baseline="0" dirty="0"/>
              <a:t>Problemy zdefiniowane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tx2"/>
                </a:solidFill>
              </a:rPr>
              <a:t>Mechanizmy zapewniające komplementarność pomiędzy projektami, źródłami ich finansowania oraz działaniami różnych podmiotów.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tx2"/>
              </a:solidFill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charakterystykę (zbiorczy opis) innych uzupełniających rodzajów przedsięwzięć rewitalizacyjnych, tj. takich, które ze względu na mniejszą skalę oddziaływania trudno zidentyfikować indywidualnie, a są oczekiwane ze względu na realizację celów programu rewitalizacji.  Projekty również poza obszarem rewitalizacji</a:t>
            </a:r>
          </a:p>
          <a:p>
            <a:endParaRPr lang="pl-PL" dirty="0"/>
          </a:p>
          <a:p>
            <a:r>
              <a:rPr lang="pl-PL" dirty="0"/>
              <a:t>Rezultat</a:t>
            </a:r>
            <a:r>
              <a:rPr lang="pl-PL" baseline="0" dirty="0"/>
              <a:t> etapu - LPR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orbel" pitchFamily="34" charset="0"/>
              </a:rPr>
              <a:t>Proces, w wyniku którego mieszkańcy aktywnie uczestniczą w sprawach dla nich istotnych, dzielą się swoimi doświadczeniami oraz poglądami i wypracowują wspólny plan działania. Uczestniczą w decyzjach podejmowanych przez samorząd lokalny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" pitchFamily="34" charset="0"/>
              </a:rPr>
              <a:t>Ciągła </a:t>
            </a:r>
            <a:r>
              <a:rPr lang="en-US" sz="1200" dirty="0" err="1">
                <a:latin typeface="Corbel" pitchFamily="34" charset="0"/>
              </a:rPr>
              <a:t>lekcja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pokory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dla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władz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i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ekspertó</a:t>
            </a:r>
            <a:r>
              <a:rPr lang="pl-PL" sz="1200" dirty="0">
                <a:latin typeface="Corbel" pitchFamily="34" charset="0"/>
              </a:rPr>
              <a:t>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orbel" pitchFamily="34" charset="0"/>
              </a:rPr>
              <a:t>Proces, w wyniku którego mieszkańcy aktywnie uczestniczą w sprawach dla nich istotnych, dzielą się swoimi doświadczeniami oraz poglądami i wypracowują wspólny plan działania. Uczestniczą w decyzjach podejmowanych przez samorząd lokalny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" pitchFamily="34" charset="0"/>
              </a:rPr>
              <a:t>Ciągła </a:t>
            </a:r>
            <a:r>
              <a:rPr lang="en-US" sz="1200" dirty="0" err="1">
                <a:latin typeface="Corbel" pitchFamily="34" charset="0"/>
              </a:rPr>
              <a:t>lekcja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pokory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dla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władz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i</a:t>
            </a:r>
            <a:r>
              <a:rPr lang="en-US" sz="1200" dirty="0">
                <a:latin typeface="Corbel" pitchFamily="34" charset="0"/>
              </a:rPr>
              <a:t> </a:t>
            </a:r>
            <a:r>
              <a:rPr lang="en-US" sz="1200" dirty="0" err="1">
                <a:latin typeface="Corbel" pitchFamily="34" charset="0"/>
              </a:rPr>
              <a:t>ekspertó</a:t>
            </a:r>
            <a:r>
              <a:rPr lang="pl-PL" sz="1200" dirty="0">
                <a:latin typeface="Corbel" pitchFamily="34" charset="0"/>
              </a:rPr>
              <a:t>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5 sfer – 16 problemów – ok 100 mierników/wskaźników</a:t>
            </a:r>
          </a:p>
          <a:p>
            <a:r>
              <a:rPr lang="pl-PL" b="1" dirty="0"/>
              <a:t>Społecznych (5)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bezrobocia, ubóstwa, przestępczości, niskiego poziomu edukacji lub kapitału społecznego, niewystarczającego poziomu uczestnictwa w życiu publicznym i kulturalnym,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Gospodarczej</a:t>
            </a:r>
            <a:r>
              <a:rPr lang="pl-PL" b="0" baseline="0" dirty="0"/>
              <a:t> </a:t>
            </a:r>
            <a:r>
              <a:rPr lang="pl-PL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</a:t>
            </a:r>
            <a:r>
              <a:rPr lang="pl-PL" b="0" baseline="0" dirty="0"/>
              <a:t> </a:t>
            </a:r>
            <a:r>
              <a:rPr lang="pl-PL" dirty="0"/>
              <a:t>– niskiego stopnia przedsiębiorczości, słabej kondycji lokalnych przedsiębiorstw),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Środowiskowej (2)</a:t>
            </a:r>
            <a:r>
              <a:rPr lang="pl-PL" dirty="0"/>
              <a:t> – przekroczenia standardów jakości środowiska, obecności odpadów stwarzających zagrożenie dla życia, zdrowia, ludzi bądź stanu środowiska),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Przestrzenno-funkcjonalnej (5)</a:t>
            </a:r>
            <a:r>
              <a:rPr lang="pl-PL" dirty="0"/>
              <a:t> – niewystarczającego wyposażenia w infrastrukturę techniczną i społeczną, braku dostępu do podstawowych usług lub ich niskiej jakości, niedostosowania rozwiązań urbanistycznych do zmieniających się funkcji obszaru, niskiego poziomu obsługi komunikacyjnej, deficytu lub niskiej jakości terenów publicznych),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Technicznej (16)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degradacji  stanu technicznego obiektów budowlanych, w tym o przeznaczeniu mieszkaniowym, oraz braku funkcjonowania rozwiązań technicznych umożliwiających efektywne korzystanie z obiektów budowlanych, w szczególności w zakresie energooszczędności i ochrony środowiska).</a:t>
            </a:r>
            <a:endParaRPr lang="pl-PL" sz="14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1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/>
              <a:t>uczestnictwo w życiu społecznym i kulturalnym – brak danych</a:t>
            </a:r>
          </a:p>
          <a:p>
            <a:endParaRPr lang="pl-PL" sz="1200" dirty="0"/>
          </a:p>
          <a:p>
            <a:r>
              <a:rPr lang="pl-PL" sz="1200" dirty="0"/>
              <a:t>kapitał społeczny</a:t>
            </a:r>
            <a:r>
              <a:rPr lang="pl-PL" sz="1200" baseline="0" dirty="0"/>
              <a:t> – element nieróżnicujący do pogłębionej analizy</a:t>
            </a:r>
            <a:r>
              <a:rPr lang="pl-PL" sz="1200" dirty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80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171B4-F268-4FD5-8516-4C3269639CC7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0695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 obszary problemowe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181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 obszary problemowe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35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22275" y="4776788"/>
            <a:ext cx="5953125" cy="501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CC80A-C993-43DE-A7D2-AD6A2A3752B3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114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 obszary problemowe – degradacja + energooszczędność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/>
              <a:t>Poniżej przykład dla ulicy </a:t>
            </a:r>
            <a:r>
              <a:rPr lang="pl-PL" altLang="pl-PL" sz="1200" b="1" u="sng" dirty="0"/>
              <a:t>ŚLĄSKIEJ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/>
              <a:t>Ostatecznie dla </a:t>
            </a:r>
            <a:r>
              <a:rPr lang="pl-PL" altLang="pl-PL" sz="1200" b="1" u="sng" dirty="0"/>
              <a:t>ŚLĄSKIEJ</a:t>
            </a:r>
            <a:r>
              <a:rPr lang="pl-PL" altLang="pl-PL" sz="1200" b="1" dirty="0"/>
              <a:t> </a:t>
            </a:r>
            <a:r>
              <a:rPr lang="pl-PL" altLang="pl-PL" sz="1200" dirty="0"/>
              <a:t>stwierdzono </a:t>
            </a:r>
            <a:r>
              <a:rPr lang="pl-PL" altLang="pl-PL" sz="1200" b="1" dirty="0">
                <a:solidFill>
                  <a:schemeClr val="accent1"/>
                </a:solidFill>
              </a:rPr>
              <a:t>przekroczenie</a:t>
            </a:r>
            <a:r>
              <a:rPr lang="pl-PL" altLang="pl-PL" sz="1200" dirty="0">
                <a:solidFill>
                  <a:schemeClr val="accent1"/>
                </a:solidFill>
              </a:rPr>
              <a:t> </a:t>
            </a:r>
            <a:r>
              <a:rPr lang="pl-PL" altLang="pl-PL" sz="1200" b="1" dirty="0">
                <a:solidFill>
                  <a:schemeClr val="accent1"/>
                </a:solidFill>
              </a:rPr>
              <a:t>wskaźników w każdej grupie problemowej sfery </a:t>
            </a:r>
            <a:r>
              <a:rPr lang="pl-PL" altLang="pl-PL" sz="1200" dirty="0"/>
              <a:t>społecznej</a:t>
            </a:r>
            <a:r>
              <a:rPr lang="pl-PL" altLang="pl-PL" sz="1200" dirty="0">
                <a:solidFill>
                  <a:schemeClr val="accent1"/>
                </a:solidFill>
              </a:rPr>
              <a:t> </a:t>
            </a:r>
            <a:r>
              <a:rPr lang="pl-PL" altLang="pl-PL" sz="1200" b="1" dirty="0">
                <a:solidFill>
                  <a:schemeClr val="accent1"/>
                </a:solidFill>
              </a:rPr>
              <a:t>(problemy 5/5)  </a:t>
            </a:r>
            <a:r>
              <a:rPr lang="pl-PL" altLang="pl-PL" sz="1200" dirty="0"/>
              <a:t>oraz przekroczenia w każdej pozostałej sferze </a:t>
            </a:r>
            <a:r>
              <a:rPr lang="pl-PL" altLang="pl-PL" sz="1200" b="1" dirty="0">
                <a:solidFill>
                  <a:schemeClr val="accent1"/>
                </a:solidFill>
              </a:rPr>
              <a:t>(15)</a:t>
            </a:r>
          </a:p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0AEED8-FD3A-46D7-A012-55FF6748AF33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6368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Przyjęto, że obszar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ZDEGRADOWANY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to taki, na którym występują co najmniej </a:t>
            </a:r>
            <a:b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problemy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 sferze społecznej i co najmniej 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 problem w pozostałej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ze sfer. </a:t>
            </a:r>
          </a:p>
          <a:p>
            <a:pPr marL="80963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496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0269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450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54 ulice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8629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67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6974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8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90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19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4976405"/>
          </a:xfrm>
        </p:spPr>
        <p:txBody>
          <a:bodyPr/>
          <a:lstStyle/>
          <a:p>
            <a:r>
              <a:rPr lang="pl-PL" b="1" dirty="0"/>
              <a:t>społecznych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bezrobocia, ubóstwa, przestępczości, niskiego poziomu edukacji lub kapitału społecznego, niewystarczającego poziomu uczestnictwa w życiu publicznym i kulturalnym,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gospodarczej</a:t>
            </a:r>
            <a:r>
              <a:rPr lang="pl-PL" dirty="0"/>
              <a:t> – niskiego stopnia przedsiębiorczości, słabej kondycji lokalnych przedsiębiorstw),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środowiskowej</a:t>
            </a:r>
            <a:r>
              <a:rPr lang="pl-PL" dirty="0"/>
              <a:t> – przekroczenia standardów jakości środowiska, obecności odpadów stwarzających zagrożenie dla życia, zdrowia, ludzi bądź stanu środowiska),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przestrzenno-funkcjonalnej</a:t>
            </a:r>
            <a:r>
              <a:rPr lang="pl-PL" dirty="0"/>
              <a:t> – niewystarczającego wyposażenia w infrastrukturę techniczną i społeczną, braku dostępu do podstawowych usług lub ich niskiej jakości, niedostosowania rozwiązań urbanistycznych do zmieniających się funkcji obszaru, niskiego poziomu obsługi komunikacyjnej, deficytu lub niskiej jakości terenów publicznych),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technicznej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degradacji  stanu technicznego obiektów budowlanych, w tym o przeznaczeniu mieszkaniowym, oraz braku funkcjonowania rozwiązań technicznych umożliwiających efektywne korzystanie z obiektów budowlanych, w szczególności w zakresie energooszczędności i ochrony środowiska).</a:t>
            </a:r>
            <a:endParaRPr lang="pl-PL" sz="14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PGN</a:t>
            </a:r>
            <a:r>
              <a:rPr lang="pl-PL" baseline="0" dirty="0"/>
              <a:t>, program rozwoju przedsiębiorczości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Łącznik prosty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Łącznik prosty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Łącznik prosty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Łącznik prosty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Łącznik prosty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Łącznik prosty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609601" y="1019331"/>
            <a:ext cx="1097459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Łącznik prosty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Łącznik prosty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Łącznik prosty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Łącznik prosty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y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y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Łącznik prosty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y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y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Łącznik prosty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Łącznik prosty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y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y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y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y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Łącznik prosty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y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Łącznik prosty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Łącznik prosty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Łącznik prosty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y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y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y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y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Symbol zastępczy daty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213" name="Symbol zastępczy stopki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14" name="Symbol zastępczy numeru slajdu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Łącznik prosty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Łącznik prosty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Łącznik prosty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ostokąt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60" name="Łącznik prosty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Łącznik prosty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Łącznik prosty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Łącznik prosty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ostokąt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59" name="Łącznik prosty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Łącznik prosty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Łącznik prosty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Łącznik prosty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y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y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y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y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Łącznik prosty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Łącznik prosty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y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Łącznik prosty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y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y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y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y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Łącznik prosty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l-PL" smtClean="0"/>
              <a:t>2016-05-10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8" name="Łącznik prosty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3067" y="1799072"/>
            <a:ext cx="9629422" cy="21372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4400" dirty="0">
                <a:solidFill>
                  <a:srgbClr val="2D2E2D"/>
                </a:solidFill>
              </a:rPr>
              <a:t>Lokalny Program Rewitalizacji </a:t>
            </a:r>
            <a:br>
              <a:rPr lang="pl-PL" sz="4400" dirty="0">
                <a:solidFill>
                  <a:srgbClr val="2D2E2D"/>
                </a:solidFill>
              </a:rPr>
            </a:br>
            <a:r>
              <a:rPr lang="pl-PL" sz="4400" dirty="0">
                <a:solidFill>
                  <a:srgbClr val="2D2E2D"/>
                </a:solidFill>
              </a:rPr>
              <a:t>warsztaty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955" y="5690750"/>
            <a:ext cx="2341067" cy="816935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 rotWithShape="1">
          <a:blip r:embed="rId4"/>
          <a:srcRect l="7607" t="16310" r="57577" b="70300"/>
          <a:stretch/>
        </p:blipFill>
        <p:spPr bwMode="auto">
          <a:xfrm>
            <a:off x="116147" y="5694021"/>
            <a:ext cx="3383174" cy="813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350379" y="4490364"/>
            <a:ext cx="949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2D2E2D"/>
                </a:solidFill>
                <a:latin typeface="+mj-lt"/>
                <a:ea typeface="+mj-ea"/>
                <a:cs typeface="+mj-cs"/>
              </a:rPr>
              <a:t>Kłodzko – 10.05.2016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94" y="0"/>
            <a:ext cx="6686612" cy="14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777" y="0"/>
            <a:ext cx="9601200" cy="9211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OBSZAR REWITALIZACJI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793" y="1293610"/>
            <a:ext cx="10789920" cy="43212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800" dirty="0"/>
              <a:t>Obszar, na którym będzie prowadzony proces rewitalizacji, obejmujący całość lub część obszaru zdegradowanego, cechujący się:</a:t>
            </a:r>
          </a:p>
          <a:p>
            <a:pPr marL="720725" indent="-274638">
              <a:lnSpc>
                <a:spcPct val="100000"/>
              </a:lnSpc>
              <a:buClr>
                <a:srgbClr val="A80000"/>
              </a:buClr>
            </a:pPr>
            <a:r>
              <a:rPr lang="pl-PL" sz="2800" b="1" dirty="0">
                <a:solidFill>
                  <a:srgbClr val="C00000"/>
                </a:solidFill>
              </a:rPr>
              <a:t>szczególną koncentracją </a:t>
            </a:r>
            <a:r>
              <a:rPr lang="pl-PL" sz="2800" dirty="0"/>
              <a:t>negatywnych zjawisk,</a:t>
            </a:r>
          </a:p>
          <a:p>
            <a:pPr marL="720725" indent="-274638">
              <a:lnSpc>
                <a:spcPct val="100000"/>
              </a:lnSpc>
              <a:buClr>
                <a:srgbClr val="A80000"/>
              </a:buClr>
            </a:pPr>
            <a:r>
              <a:rPr lang="pl-PL" sz="2800" b="1" dirty="0">
                <a:solidFill>
                  <a:srgbClr val="C00000"/>
                </a:solidFill>
              </a:rPr>
              <a:t>istotnym znaczeniem </a:t>
            </a:r>
            <a:r>
              <a:rPr lang="pl-PL" sz="2800" dirty="0"/>
              <a:t>dla rozwoju lokalnego gminy, </a:t>
            </a:r>
          </a:p>
          <a:p>
            <a:pPr marL="720725" indent="-274638">
              <a:lnSpc>
                <a:spcPct val="100000"/>
              </a:lnSpc>
              <a:buClr>
                <a:srgbClr val="A80000"/>
              </a:buClr>
            </a:pPr>
            <a:r>
              <a:rPr lang="pl-PL" sz="2800" dirty="0"/>
              <a:t>zasięgiem </a:t>
            </a:r>
            <a:r>
              <a:rPr lang="pl-PL" sz="2800" b="1" dirty="0">
                <a:solidFill>
                  <a:srgbClr val="C00000"/>
                </a:solidFill>
              </a:rPr>
              <a:t>do 20% powierzchni i 30% mieszkańców </a:t>
            </a:r>
            <a:r>
              <a:rPr lang="pl-PL" sz="2800" dirty="0"/>
              <a:t>gminy. </a:t>
            </a:r>
          </a:p>
        </p:txBody>
      </p:sp>
    </p:spTree>
    <p:extLst>
      <p:ext uri="{BB962C8B-B14F-4D97-AF65-F5344CB8AC3E}">
        <p14:creationId xmlns:p14="http://schemas.microsoft.com/office/powerpoint/2010/main" val="32635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1" y="16041"/>
            <a:ext cx="6637421" cy="6637421"/>
          </a:xfrm>
          <a:prstGeom prst="rect">
            <a:avLst/>
          </a:prstGeom>
        </p:spPr>
      </p:pic>
      <p:sp>
        <p:nvSpPr>
          <p:cNvPr id="11" name="Owal 10"/>
          <p:cNvSpPr/>
          <p:nvPr/>
        </p:nvSpPr>
        <p:spPr>
          <a:xfrm>
            <a:off x="4263390" y="3531870"/>
            <a:ext cx="1703070" cy="14859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/>
          <p:cNvSpPr/>
          <p:nvPr/>
        </p:nvSpPr>
        <p:spPr>
          <a:xfrm>
            <a:off x="6096000" y="960255"/>
            <a:ext cx="445836" cy="45459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/>
          <p:cNvSpPr/>
          <p:nvPr/>
        </p:nvSpPr>
        <p:spPr>
          <a:xfrm>
            <a:off x="6737091" y="1826441"/>
            <a:ext cx="984509" cy="9022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6737090" y="1826441"/>
            <a:ext cx="984509" cy="902245"/>
          </a:xfrm>
          <a:prstGeom prst="flowChartConnector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7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" y="338259"/>
            <a:ext cx="9601200" cy="593253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ETAP I - DIAGNOZOWANIE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662940" y="1621953"/>
          <a:ext cx="11087100" cy="445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01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257" y="271928"/>
            <a:ext cx="9601200" cy="693039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ETAP II - PROGRAMOWANIE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769257" y="1421511"/>
          <a:ext cx="10638972" cy="468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92777" y="5297715"/>
            <a:ext cx="417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0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777" y="467339"/>
            <a:ext cx="9601200" cy="567927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USPOŁECZNIENIE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928" y="1035266"/>
            <a:ext cx="11064239" cy="52192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Partycypacja społeczna jest fundamentem działań na każdym etapie procesu rewitalizacji: </a:t>
            </a:r>
            <a:r>
              <a:rPr lang="pl-PL" sz="2400" b="1" dirty="0">
                <a:solidFill>
                  <a:schemeClr val="tx2"/>
                </a:solidFill>
              </a:rPr>
              <a:t>diagnozowania, programowania, wdrażania i monitorowania.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Na każdym etapie należy zapewnić: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Tx/>
              <a:buChar char="•"/>
            </a:pPr>
            <a:r>
              <a:rPr lang="pl-PL" sz="2400" dirty="0">
                <a:solidFill>
                  <a:schemeClr val="tx2"/>
                </a:solidFill>
              </a:rPr>
              <a:t>współpracę </a:t>
            </a:r>
            <a:r>
              <a:rPr lang="pl-PL" sz="2400" u="sng" dirty="0">
                <a:solidFill>
                  <a:schemeClr val="tx2"/>
                </a:solidFill>
              </a:rPr>
              <a:t>ze wszystkimi grupami </a:t>
            </a:r>
            <a:r>
              <a:rPr lang="pl-PL" sz="2400" dirty="0">
                <a:solidFill>
                  <a:schemeClr val="tx2"/>
                </a:solidFill>
              </a:rPr>
              <a:t>interesariuszy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Tx/>
              <a:buChar char="•"/>
            </a:pPr>
            <a:r>
              <a:rPr lang="pl-PL" sz="2400" dirty="0">
                <a:solidFill>
                  <a:schemeClr val="tx2"/>
                </a:solidFill>
              </a:rPr>
              <a:t> </a:t>
            </a:r>
            <a:r>
              <a:rPr lang="pl-PL" sz="2400" u="sng" dirty="0">
                <a:solidFill>
                  <a:schemeClr val="tx2"/>
                </a:solidFill>
              </a:rPr>
              <a:t>zaawansowane metody partycypacji </a:t>
            </a:r>
            <a:r>
              <a:rPr lang="pl-PL" sz="2400" dirty="0">
                <a:solidFill>
                  <a:schemeClr val="tx2"/>
                </a:solidFill>
              </a:rPr>
              <a:t>tj. współdecydowanie,   kontrola obywatelska (nie tylko informacja, konsultacja)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W programie należy </a:t>
            </a:r>
            <a:r>
              <a:rPr lang="pl-PL" sz="2400" b="1" dirty="0">
                <a:solidFill>
                  <a:schemeClr val="tx2"/>
                </a:solidFill>
              </a:rPr>
              <a:t>zawrzeć opis </a:t>
            </a:r>
            <a:r>
              <a:rPr lang="pl-PL" sz="2400" dirty="0">
                <a:solidFill>
                  <a:schemeClr val="tx2"/>
                </a:solidFill>
              </a:rPr>
              <a:t>procesu 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Tx/>
              <a:buChar char="•"/>
            </a:pPr>
            <a:r>
              <a:rPr lang="pl-PL" sz="2400" dirty="0">
                <a:solidFill>
                  <a:schemeClr val="tx2"/>
                </a:solidFill>
              </a:rPr>
              <a:t>przygotowania – dokumentujący udział różnych grup  interesariuszy (ocena stopnia osiągniętego uspołecznienia)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Tx/>
              <a:buChar char="•"/>
            </a:pPr>
            <a:r>
              <a:rPr lang="pl-PL" sz="2400" dirty="0">
                <a:solidFill>
                  <a:schemeClr val="tx2"/>
                </a:solidFill>
              </a:rPr>
              <a:t>zarządzania – gwarantujący udział interesariuszy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098" y="336567"/>
            <a:ext cx="11848289" cy="56792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</a:rPr>
              <a:t>ZESPÓŁ REWITALIZACYJNY – USPOŁECZNIENIE REWITALIZACJI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2777" y="1268730"/>
            <a:ext cx="9967991" cy="48713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5098" y="1429274"/>
            <a:ext cx="11848289" cy="407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l-PL" sz="2200" dirty="0"/>
              <a:t>Zespół ds. Rewitalizacji jest </a:t>
            </a:r>
            <a:r>
              <a:rPr lang="pl-PL" sz="2200" dirty="0">
                <a:solidFill>
                  <a:srgbClr val="B73333"/>
                </a:solidFill>
              </a:rPr>
              <a:t>społecznym organem konsultacyjnym Burmistrza </a:t>
            </a:r>
            <a:br>
              <a:rPr lang="pl-PL" sz="2200" dirty="0"/>
            </a:br>
            <a:r>
              <a:rPr lang="pl-PL" sz="2200" dirty="0"/>
              <a:t>w zakresie rewitalizacji.</a:t>
            </a:r>
          </a:p>
          <a:p>
            <a:pPr marL="438150" indent="-438150" algn="just">
              <a:lnSpc>
                <a:spcPct val="107000"/>
              </a:lnSpc>
              <a:buFont typeface="+mj-lt"/>
              <a:buAutoNum type="arabicPeriod"/>
            </a:pPr>
            <a:r>
              <a:rPr lang="pl-PL" sz="2200" dirty="0"/>
              <a:t>Najważniejsze zadania Zespołu to udział w: 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B73333"/>
                </a:solidFill>
              </a:rPr>
              <a:t>diagnozowania obszarów </a:t>
            </a:r>
            <a:r>
              <a:rPr lang="pl-PL" sz="2200" dirty="0"/>
              <a:t>zdegradowanych oraz wyznaczania terenów rewitalizowanych,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b="1" dirty="0" err="1">
                <a:solidFill>
                  <a:srgbClr val="B73333"/>
                </a:solidFill>
              </a:rPr>
              <a:t>priorytetyzacji</a:t>
            </a:r>
            <a:r>
              <a:rPr lang="pl-PL" sz="2200" b="1" dirty="0">
                <a:solidFill>
                  <a:srgbClr val="B73333"/>
                </a:solidFill>
              </a:rPr>
              <a:t> problemów </a:t>
            </a:r>
            <a:r>
              <a:rPr lang="pl-PL" sz="2200" dirty="0"/>
              <a:t>dotykających obszar rewitalizacji, 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definiowania celów i kierunków działań procesu rewitalizacji,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monitorowania i oceny wdrażania Lokalnego/Gminnego Programu Rewitalizacji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pl-PL" sz="2200" dirty="0"/>
              <a:t>W najbliższym czasie: opiniowanie propozycji obszaru rewitalizowanego, udział w warsztatach służących wskazaniu problemów i warsztatach służących  wyznaczeniu celów obszaru rewitalizowanego </a:t>
            </a:r>
          </a:p>
        </p:txBody>
      </p:sp>
    </p:spTree>
    <p:extLst>
      <p:ext uri="{BB962C8B-B14F-4D97-AF65-F5344CB8AC3E}">
        <p14:creationId xmlns:p14="http://schemas.microsoft.com/office/powerpoint/2010/main" val="924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-214008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CZĘŚĆ 2 WARSZTATÓW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1845014"/>
            <a:ext cx="9601200" cy="380999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pl-PL" sz="4400" dirty="0"/>
              <a:t>Obszar rewitalizowany 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pl-PL" sz="4400" dirty="0"/>
              <a:t>propozycja i metodologia delimitacji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5400" y="4069977"/>
            <a:ext cx="9601200" cy="717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C00000"/>
                </a:solidFill>
              </a:rPr>
              <a:t>ETAP I – DIAGNOZOWANIE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8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45142"/>
              </p:ext>
            </p:extLst>
          </p:nvPr>
        </p:nvGraphicFramePr>
        <p:xfrm>
          <a:off x="552450" y="3159746"/>
          <a:ext cx="11087100" cy="282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94576"/>
              </p:ext>
            </p:extLst>
          </p:nvPr>
        </p:nvGraphicFramePr>
        <p:xfrm>
          <a:off x="552450" y="1297000"/>
          <a:ext cx="11087100" cy="186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987552" y="403278"/>
            <a:ext cx="75346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METODOLOGIA DELIMITACJI</a:t>
            </a:r>
          </a:p>
        </p:txBody>
      </p:sp>
    </p:spTree>
    <p:extLst>
      <p:ext uri="{BB962C8B-B14F-4D97-AF65-F5344CB8AC3E}">
        <p14:creationId xmlns:p14="http://schemas.microsoft.com/office/powerpoint/2010/main" val="18383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7159" y="1203325"/>
            <a:ext cx="11086679" cy="4827588"/>
          </a:xfrm>
        </p:spPr>
        <p:txBody>
          <a:bodyPr rtlCol="0">
            <a:normAutofit fontScale="92500" lnSpcReduction="20000"/>
          </a:bodyPr>
          <a:lstStyle/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pl-PL" sz="2600" b="1" dirty="0">
                <a:solidFill>
                  <a:srgbClr val="C00000"/>
                </a:solidFill>
              </a:rPr>
              <a:t>SFERA SPOŁECZNA  </a:t>
            </a:r>
            <a:r>
              <a:rPr lang="pl-PL" sz="2600" dirty="0"/>
              <a:t>- </a:t>
            </a:r>
            <a:r>
              <a:rPr lang="pl-PL" sz="2400" dirty="0"/>
              <a:t>  5 obszarów problemowych dot. </a:t>
            </a:r>
            <a:r>
              <a:rPr lang="pl-PL" sz="2400" dirty="0">
                <a:solidFill>
                  <a:srgbClr val="B73333"/>
                </a:solidFill>
              </a:rPr>
              <a:t>bezrobocia, ubóstwa, przestępczości, niskiego poziomu edukacji lub kapitału społecznego, niewystarczającego poziomu uczestnictwa w życiu publicznym i kulturalnym</a:t>
            </a:r>
            <a:r>
              <a:rPr lang="pl-PL" sz="2400" dirty="0"/>
              <a:t>, </a:t>
            </a:r>
          </a:p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pl-PL" sz="2800" dirty="0"/>
          </a:p>
          <a:p>
            <a:pPr marL="0" lvl="2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pl-PL" sz="2800" dirty="0"/>
              <a:t>Badano </a:t>
            </a:r>
            <a:r>
              <a:rPr lang="pl-PL" sz="2800" b="1" dirty="0">
                <a:solidFill>
                  <a:srgbClr val="C00000"/>
                </a:solidFill>
              </a:rPr>
              <a:t>14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dirty="0"/>
              <a:t>wskaźników np.:  </a:t>
            </a:r>
          </a:p>
          <a:p>
            <a:pPr marL="358775" lvl="3" indent="-182563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400" dirty="0"/>
              <a:t>Liczba osób długotrwale bezrobotnych </a:t>
            </a:r>
          </a:p>
          <a:p>
            <a:pPr marL="358775" lvl="3" indent="-182563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400" dirty="0"/>
              <a:t>Liczba osób korzystających z pomocy społecznej </a:t>
            </a:r>
          </a:p>
          <a:p>
            <a:pPr marL="358775" lvl="3" indent="-182563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400" dirty="0"/>
              <a:t>Liczba uczniów szkół podstawowych i gimnazjów niepromowanych do kolejnej klasy</a:t>
            </a:r>
          </a:p>
          <a:p>
            <a:pPr marL="358775" lvl="3" indent="-182563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400" dirty="0"/>
              <a:t>Liczba przestępstw o charakterze kryminalnym</a:t>
            </a:r>
          </a:p>
          <a:p>
            <a:pPr marL="358775" lvl="3" indent="-182563"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400" dirty="0"/>
              <a:t>Liczba osób uczestniczących w bezpłatnych oraz płatnych zajęciach organizowanych przez samorządowe instytucje kultury</a:t>
            </a:r>
          </a:p>
        </p:txBody>
      </p:sp>
      <p:sp>
        <p:nvSpPr>
          <p:cNvPr id="45059" name="Tytuł 1"/>
          <p:cNvSpPr txBox="1">
            <a:spLocks/>
          </p:cNvSpPr>
          <p:nvPr/>
        </p:nvSpPr>
        <p:spPr bwMode="auto">
          <a:xfrm>
            <a:off x="567159" y="231494"/>
            <a:ext cx="11086679" cy="6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SFERY I PROBLEMY – 1  </a:t>
            </a:r>
          </a:p>
        </p:txBody>
      </p:sp>
    </p:spTree>
    <p:extLst>
      <p:ext uri="{BB962C8B-B14F-4D97-AF65-F5344CB8AC3E}">
        <p14:creationId xmlns:p14="http://schemas.microsoft.com/office/powerpoint/2010/main" val="35922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1"/>
          </p:nvPr>
        </p:nvSpPr>
        <p:spPr>
          <a:xfrm>
            <a:off x="312516" y="1203325"/>
            <a:ext cx="11632557" cy="4827588"/>
          </a:xfrm>
        </p:spPr>
        <p:txBody>
          <a:bodyPr>
            <a:normAutofit/>
          </a:bodyPr>
          <a:lstStyle/>
          <a:p>
            <a:pPr marL="0" lvl="2" indent="0">
              <a:lnSpc>
                <a:spcPct val="100000"/>
              </a:lnSpc>
              <a:buNone/>
            </a:pPr>
            <a:r>
              <a:rPr lang="pl-PL" altLang="pl-PL" sz="2600" b="1" dirty="0">
                <a:solidFill>
                  <a:srgbClr val="C00000"/>
                </a:solidFill>
              </a:rPr>
              <a:t>SFERA GOSPODARCZA </a:t>
            </a:r>
            <a:r>
              <a:rPr lang="pl-PL" altLang="pl-PL" sz="2600" dirty="0"/>
              <a:t>– 2 obszary problemowe dot. </a:t>
            </a:r>
            <a:r>
              <a:rPr lang="pl-PL" sz="2600" dirty="0">
                <a:solidFill>
                  <a:srgbClr val="B73333"/>
                </a:solidFill>
              </a:rPr>
              <a:t>niskiego stopnia przedsiębiorczości, słabej kondycji lokalnych przedsiębiorstw</a:t>
            </a:r>
            <a:endParaRPr lang="pl-PL" altLang="pl-PL" sz="2600" dirty="0">
              <a:solidFill>
                <a:srgbClr val="B73333"/>
              </a:solidFill>
            </a:endParaRPr>
          </a:p>
          <a:p>
            <a:pPr marL="0" lvl="2" indent="0">
              <a:lnSpc>
                <a:spcPct val="100000"/>
              </a:lnSpc>
              <a:buNone/>
            </a:pPr>
            <a:endParaRPr lang="pl-PL" altLang="pl-PL" sz="2600" dirty="0"/>
          </a:p>
          <a:p>
            <a:pPr marL="0" lvl="2" indent="0">
              <a:lnSpc>
                <a:spcPct val="100000"/>
              </a:lnSpc>
              <a:buNone/>
            </a:pPr>
            <a:r>
              <a:rPr lang="pl-PL" altLang="pl-PL" sz="2800" dirty="0"/>
              <a:t>Badano </a:t>
            </a:r>
            <a:r>
              <a:rPr lang="pl-PL" altLang="pl-PL" sz="2800" b="1" dirty="0">
                <a:solidFill>
                  <a:srgbClr val="C00000"/>
                </a:solidFill>
              </a:rPr>
              <a:t>10 </a:t>
            </a:r>
            <a:r>
              <a:rPr lang="pl-PL" altLang="pl-PL" sz="2800" dirty="0"/>
              <a:t>wskaźników np.:  </a:t>
            </a:r>
          </a:p>
          <a:p>
            <a:pPr marL="531813" lvl="3" indent="-265113">
              <a:lnSpc>
                <a:spcPct val="100000"/>
              </a:lnSpc>
              <a:buClr>
                <a:srgbClr val="C00000"/>
              </a:buClr>
            </a:pPr>
            <a:r>
              <a:rPr lang="pl-PL" altLang="pl-PL" sz="2600" dirty="0"/>
              <a:t>Liczba podmiotów wpisanych do rejestru REGON </a:t>
            </a:r>
          </a:p>
          <a:p>
            <a:pPr marL="531813" lvl="3" indent="-265113">
              <a:lnSpc>
                <a:spcPct val="100000"/>
              </a:lnSpc>
              <a:buClr>
                <a:srgbClr val="C00000"/>
              </a:buClr>
            </a:pPr>
            <a:r>
              <a:rPr lang="pl-PL" altLang="pl-PL" sz="2600" dirty="0"/>
              <a:t>Liczba nowych podmiotów gospodarczych </a:t>
            </a:r>
          </a:p>
          <a:p>
            <a:pPr marL="531813" lvl="3" indent="-265113">
              <a:lnSpc>
                <a:spcPct val="100000"/>
              </a:lnSpc>
              <a:buClr>
                <a:srgbClr val="C00000"/>
              </a:buClr>
            </a:pPr>
            <a:r>
              <a:rPr lang="pl-PL" altLang="pl-PL" sz="2600" dirty="0"/>
              <a:t>Średnia wartość podatku dochodowego płaconego przez 1 przedsiębiorcę</a:t>
            </a:r>
          </a:p>
          <a:p>
            <a:pPr marL="531813" lvl="3" indent="-265113">
              <a:lnSpc>
                <a:spcPct val="100000"/>
              </a:lnSpc>
              <a:buClr>
                <a:srgbClr val="C00000"/>
              </a:buClr>
            </a:pPr>
            <a:r>
              <a:rPr lang="pl-PL" altLang="pl-PL" sz="2600" dirty="0"/>
              <a:t>Liczba podmiotów gospodarczych, które zgłosiły zawieszenie działalności </a:t>
            </a:r>
          </a:p>
          <a:p>
            <a:pPr marL="531813" lvl="3" indent="-265113">
              <a:lnSpc>
                <a:spcPct val="100000"/>
              </a:lnSpc>
              <a:buClr>
                <a:srgbClr val="C00000"/>
              </a:buClr>
            </a:pPr>
            <a:r>
              <a:rPr lang="pl-PL" altLang="pl-PL" sz="2600" dirty="0"/>
              <a:t>Liczba podmiotów gospodarczych, które zgłosiły zakończenie działalności gospodarczej </a:t>
            </a:r>
          </a:p>
        </p:txBody>
      </p:sp>
      <p:sp>
        <p:nvSpPr>
          <p:cNvPr id="46083" name="Tytuł 1"/>
          <p:cNvSpPr txBox="1">
            <a:spLocks/>
          </p:cNvSpPr>
          <p:nvPr/>
        </p:nvSpPr>
        <p:spPr bwMode="auto">
          <a:xfrm>
            <a:off x="590309" y="219919"/>
            <a:ext cx="11063529" cy="6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SFERY I PROBLEMY – 2</a:t>
            </a:r>
            <a:r>
              <a:rPr lang="pl-PL" altLang="pl-PL" sz="32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8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826383" y="5489928"/>
            <a:ext cx="10298112" cy="947738"/>
            <a:chOff x="668338" y="387350"/>
            <a:chExt cx="10298112" cy="947738"/>
          </a:xfrm>
        </p:grpSpPr>
        <p:pic>
          <p:nvPicPr>
            <p:cNvPr id="12290" name="Obraz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888" y="517525"/>
              <a:ext cx="2341562" cy="8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Obraz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" t="14114" r="56348" b="70300"/>
            <a:stretch>
              <a:fillRect/>
            </a:stretch>
          </p:blipFill>
          <p:spPr bwMode="auto">
            <a:xfrm>
              <a:off x="668338" y="387350"/>
              <a:ext cx="3502025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ytuł 2"/>
          <p:cNvSpPr>
            <a:spLocks noGrp="1"/>
          </p:cNvSpPr>
          <p:nvPr>
            <p:ph type="ctrTitle"/>
          </p:nvPr>
        </p:nvSpPr>
        <p:spPr>
          <a:xfrm>
            <a:off x="1375481" y="2415821"/>
            <a:ext cx="9604375" cy="22257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pl-PL" altLang="pl-PL" sz="4000" dirty="0"/>
              <a:t>Warsztaty współfinansowane ze środków Programu Operacyjnego Pomoc Techniczna </a:t>
            </a:r>
          </a:p>
        </p:txBody>
      </p:sp>
      <p:pic>
        <p:nvPicPr>
          <p:cNvPr id="12293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21230"/>
            <a:ext cx="7524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1"/>
          </p:nvPr>
        </p:nvSpPr>
        <p:spPr>
          <a:xfrm>
            <a:off x="601884" y="1203325"/>
            <a:ext cx="11051954" cy="4827588"/>
          </a:xfrm>
        </p:spPr>
        <p:txBody>
          <a:bodyPr>
            <a:normAutofit lnSpcReduction="10000"/>
          </a:bodyPr>
          <a:lstStyle/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altLang="pl-PL" sz="2600" b="1" dirty="0">
                <a:solidFill>
                  <a:srgbClr val="C00000"/>
                </a:solidFill>
              </a:rPr>
              <a:t>SFERA ŚRODOWISKOWA </a:t>
            </a:r>
            <a:r>
              <a:rPr lang="pl-PL" altLang="pl-PL" sz="2800" dirty="0"/>
              <a:t>– 2 obszary problemowe dot. </a:t>
            </a:r>
            <a:r>
              <a:rPr lang="pl-PL" sz="2800" dirty="0">
                <a:solidFill>
                  <a:srgbClr val="B73333"/>
                </a:solidFill>
              </a:rPr>
              <a:t>przekroczenia standardów jakości środowiska, obecności odpadów stwarzających zagrożenie dla życia, zdrowia, ludzi bądź stanu środowiska</a:t>
            </a:r>
            <a:endParaRPr lang="pl-PL" altLang="pl-PL" sz="2800" dirty="0">
              <a:solidFill>
                <a:srgbClr val="B73333"/>
              </a:solidFill>
            </a:endParaRPr>
          </a:p>
          <a:p>
            <a:pPr marL="0" lvl="2" indent="0">
              <a:buNone/>
            </a:pPr>
            <a:r>
              <a:rPr lang="pl-PL" altLang="pl-PL" sz="2600" dirty="0"/>
              <a:t> </a:t>
            </a:r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altLang="pl-PL" sz="2800" dirty="0"/>
              <a:t>Badano </a:t>
            </a:r>
            <a:r>
              <a:rPr lang="pl-PL" altLang="pl-PL" sz="2800" b="1" dirty="0">
                <a:solidFill>
                  <a:srgbClr val="C00000"/>
                </a:solidFill>
              </a:rPr>
              <a:t>6 </a:t>
            </a:r>
            <a:r>
              <a:rPr lang="pl-PL" altLang="pl-PL" sz="2800" dirty="0"/>
              <a:t>wskaźników np.:  </a:t>
            </a:r>
          </a:p>
          <a:p>
            <a:pPr marL="358775" lvl="3" indent="-185738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pl-PL" altLang="pl-PL" sz="2800" dirty="0"/>
              <a:t>Budynki  mieszkalne niepodłączone do sieci kanalizacyjnej </a:t>
            </a:r>
          </a:p>
          <a:p>
            <a:pPr marL="358775" lvl="3" indent="-185738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pl-PL" altLang="pl-PL" sz="2800" dirty="0"/>
              <a:t>Liczba mieszkań w zasobie komunalnym ogrzewanych z innych źródeł niż sieć ciepłownicza lub sieć gazowa</a:t>
            </a:r>
          </a:p>
          <a:p>
            <a:pPr marL="358775" lvl="3" indent="-185738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pl-PL" altLang="pl-PL" sz="2800" dirty="0"/>
              <a:t>Liczba obiektów budowlanych pokrytych/izolowanych azbestem</a:t>
            </a:r>
          </a:p>
          <a:p>
            <a:pPr marL="358775" lvl="3" indent="-185738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pl-PL" altLang="pl-PL" sz="2800" dirty="0"/>
              <a:t>Liczba dzikich wysypisk </a:t>
            </a:r>
          </a:p>
        </p:txBody>
      </p:sp>
      <p:sp>
        <p:nvSpPr>
          <p:cNvPr id="48131" name="Tytuł 1"/>
          <p:cNvSpPr txBox="1">
            <a:spLocks/>
          </p:cNvSpPr>
          <p:nvPr/>
        </p:nvSpPr>
        <p:spPr bwMode="auto">
          <a:xfrm>
            <a:off x="601884" y="243068"/>
            <a:ext cx="10294716" cy="6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SFERY I PROBLEMY – 3</a:t>
            </a:r>
          </a:p>
        </p:txBody>
      </p:sp>
    </p:spTree>
    <p:extLst>
      <p:ext uri="{BB962C8B-B14F-4D97-AF65-F5344CB8AC3E}">
        <p14:creationId xmlns:p14="http://schemas.microsoft.com/office/powerpoint/2010/main" val="19520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2064" y="1078993"/>
            <a:ext cx="11141774" cy="5102352"/>
          </a:xfrm>
        </p:spPr>
        <p:txBody>
          <a:bodyPr rtlCol="0">
            <a:normAutofit fontScale="77500" lnSpcReduction="20000"/>
          </a:bodyPr>
          <a:lstStyle/>
          <a:p>
            <a:pPr marL="0" lvl="2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3100" b="1" dirty="0">
                <a:solidFill>
                  <a:srgbClr val="C00000"/>
                </a:solidFill>
              </a:rPr>
              <a:t>SFERA PRZESTRZENNO FUNKCJONALNA </a:t>
            </a:r>
            <a:r>
              <a:rPr lang="pl-PL" sz="3100" b="1" dirty="0"/>
              <a:t>–</a:t>
            </a:r>
            <a:r>
              <a:rPr lang="pl-PL" sz="3100" b="1" dirty="0">
                <a:solidFill>
                  <a:srgbClr val="C00000"/>
                </a:solidFill>
              </a:rPr>
              <a:t> </a:t>
            </a:r>
            <a:r>
              <a:rPr lang="pl-PL" sz="3100" dirty="0">
                <a:solidFill>
                  <a:schemeClr val="tx2"/>
                </a:solidFill>
              </a:rPr>
              <a:t>5 obszarów problemowych dot.</a:t>
            </a:r>
            <a:r>
              <a:rPr lang="pl-PL" sz="3200" dirty="0"/>
              <a:t> </a:t>
            </a:r>
            <a:r>
              <a:rPr lang="pl-PL" sz="3200" dirty="0">
                <a:solidFill>
                  <a:srgbClr val="B73333"/>
                </a:solidFill>
              </a:rPr>
              <a:t>niewystarczającego wyposażenia w infrastrukturę techniczną i społeczną, braku dostępu do podstawowych usług lub ich niskiej jakości, niedostosowania rozwiązań urbanistycznych do zmieniających się funkcji obszaru, niskiego poziomu obsługi komunikacyjnej, deficytu lub niskiej jakości terenów publicznych</a:t>
            </a:r>
            <a:r>
              <a:rPr lang="pl-PL" sz="3100" dirty="0">
                <a:solidFill>
                  <a:srgbClr val="B73333"/>
                </a:solidFill>
              </a:rPr>
              <a:t>. </a:t>
            </a:r>
          </a:p>
          <a:p>
            <a:pPr marL="0" lvl="2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3100" dirty="0">
              <a:solidFill>
                <a:schemeClr val="tx2"/>
              </a:solidFill>
            </a:endParaRP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pl-PL" sz="3100" dirty="0">
                <a:solidFill>
                  <a:schemeClr val="tx2"/>
                </a:solidFill>
              </a:rPr>
              <a:t>Badano </a:t>
            </a:r>
            <a:r>
              <a:rPr lang="pl-PL" sz="3100" b="1" dirty="0">
                <a:solidFill>
                  <a:srgbClr val="C00000"/>
                </a:solidFill>
              </a:rPr>
              <a:t>21</a:t>
            </a:r>
            <a:r>
              <a:rPr lang="pl-PL" sz="3100" dirty="0">
                <a:solidFill>
                  <a:schemeClr val="tx2"/>
                </a:solidFill>
              </a:rPr>
              <a:t> wskaźników np.:  </a:t>
            </a:r>
          </a:p>
          <a:p>
            <a:pPr marL="274638" lvl="3" indent="-182563"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3100" dirty="0"/>
              <a:t>Liczba publicznych miejsc parkingowych </a:t>
            </a:r>
          </a:p>
          <a:p>
            <a:pPr marL="274638" lvl="3" indent="-182563"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3100" dirty="0"/>
              <a:t>Liczba mieszkań socjalnych</a:t>
            </a:r>
          </a:p>
          <a:p>
            <a:pPr marL="274638" lvl="3" indent="-182563"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3100" dirty="0"/>
              <a:t>Brak dostępu do  placów zabaw </a:t>
            </a:r>
          </a:p>
          <a:p>
            <a:pPr marL="274638" lvl="3" indent="-182563" fontAlgn="auto">
              <a:lnSpc>
                <a:spcPct val="11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3100" dirty="0"/>
              <a:t>Liczba dzieci objęta wychowaniem przedszkolnym</a:t>
            </a:r>
            <a:r>
              <a:rPr lang="pl-PL" sz="2600" dirty="0"/>
              <a:t> </a:t>
            </a:r>
          </a:p>
          <a:p>
            <a:pPr lvl="2" fontAlgn="auto">
              <a:spcAft>
                <a:spcPts val="0"/>
              </a:spcAft>
              <a:defRPr/>
            </a:pPr>
            <a:endParaRPr lang="pl-PL" sz="2600" dirty="0"/>
          </a:p>
        </p:txBody>
      </p:sp>
      <p:sp>
        <p:nvSpPr>
          <p:cNvPr id="49155" name="Tytuł 1"/>
          <p:cNvSpPr txBox="1">
            <a:spLocks/>
          </p:cNvSpPr>
          <p:nvPr/>
        </p:nvSpPr>
        <p:spPr bwMode="auto">
          <a:xfrm>
            <a:off x="512064" y="182880"/>
            <a:ext cx="10384536" cy="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SFERY I PROBLEMY – 4</a:t>
            </a:r>
          </a:p>
        </p:txBody>
      </p:sp>
    </p:spTree>
    <p:extLst>
      <p:ext uri="{BB962C8B-B14F-4D97-AF65-F5344CB8AC3E}">
        <p14:creationId xmlns:p14="http://schemas.microsoft.com/office/powerpoint/2010/main" val="945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472" y="1203324"/>
            <a:ext cx="11594592" cy="4996307"/>
          </a:xfrm>
        </p:spPr>
        <p:txBody>
          <a:bodyPr rtlCol="0">
            <a:normAutofit/>
          </a:bodyPr>
          <a:lstStyle/>
          <a:p>
            <a:pPr marL="0" lvl="2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>
                <a:solidFill>
                  <a:srgbClr val="C00000"/>
                </a:solidFill>
              </a:rPr>
              <a:t>SFERA TECHNICZNA </a:t>
            </a:r>
            <a:r>
              <a:rPr lang="pl-PL" sz="2600" dirty="0"/>
              <a:t>– </a:t>
            </a:r>
            <a:r>
              <a:rPr lang="pl-PL" altLang="pl-PL" sz="2600" dirty="0"/>
              <a:t>2 obszary problemowe dot. </a:t>
            </a:r>
            <a:r>
              <a:rPr lang="pl-PL" sz="2800" dirty="0">
                <a:solidFill>
                  <a:srgbClr val="B73333"/>
                </a:solidFill>
              </a:rPr>
              <a:t>degradacji  stanu technicznego obiektów budowlanych, w tym o przeznaczeniu mieszkaniowym, oraz braku funkcjonowania rozwiązań technicznych umożliwiających efektywne korzystanie z obiektów budowlanych,</a:t>
            </a:r>
            <a:r>
              <a:rPr lang="pl-PL" sz="2800" dirty="0"/>
              <a:t> w szczególności w zakresie energooszczędności i ochrony środowiska</a:t>
            </a:r>
            <a:r>
              <a:rPr lang="pl-PL" sz="2600" dirty="0"/>
              <a:t>. </a:t>
            </a:r>
          </a:p>
          <a:p>
            <a:pPr marL="0" lvl="2" indent="0" fontAlgn="auto">
              <a:spcAft>
                <a:spcPts val="0"/>
              </a:spcAft>
              <a:buNone/>
              <a:defRPr/>
            </a:pPr>
            <a:endParaRPr lang="pl-PL" sz="2800" dirty="0"/>
          </a:p>
          <a:p>
            <a:pPr marL="0" lvl="2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800" dirty="0"/>
              <a:t>Badano </a:t>
            </a:r>
            <a:r>
              <a:rPr lang="pl-PL" sz="2800" b="1" dirty="0">
                <a:solidFill>
                  <a:srgbClr val="C00000"/>
                </a:solidFill>
              </a:rPr>
              <a:t>4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dirty="0"/>
              <a:t>wskaźniki np.:  </a:t>
            </a:r>
          </a:p>
          <a:p>
            <a:pPr marL="274638" lvl="3" indent="-1825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600" dirty="0"/>
              <a:t>Liczba budynków/lokali komunalnych oddanych do użytku przed 1990</a:t>
            </a:r>
          </a:p>
          <a:p>
            <a:pPr marL="274638" lvl="3" indent="-1825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pl-PL" sz="2600" dirty="0"/>
              <a:t>Liczba budynków/lokali mieszkalnych (komunalnych) wymagających modernizacji</a:t>
            </a:r>
          </a:p>
          <a:p>
            <a:pPr marL="274638" lvl="3" indent="-1825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l-PL" sz="2800" dirty="0"/>
          </a:p>
          <a:p>
            <a:pPr lvl="2" fontAlgn="auto">
              <a:spcAft>
                <a:spcPts val="0"/>
              </a:spcAft>
              <a:defRPr/>
            </a:pPr>
            <a:endParaRPr lang="pl-PL" sz="2600" dirty="0"/>
          </a:p>
          <a:p>
            <a:pPr lvl="2" fontAlgn="auto">
              <a:spcAft>
                <a:spcPts val="0"/>
              </a:spcAft>
              <a:defRPr/>
            </a:pPr>
            <a:endParaRPr lang="pl-PL" sz="2600" dirty="0"/>
          </a:p>
        </p:txBody>
      </p:sp>
      <p:sp>
        <p:nvSpPr>
          <p:cNvPr id="50179" name="Tytuł 1"/>
          <p:cNvSpPr txBox="1">
            <a:spLocks/>
          </p:cNvSpPr>
          <p:nvPr/>
        </p:nvSpPr>
        <p:spPr bwMode="auto">
          <a:xfrm>
            <a:off x="603504" y="146304"/>
            <a:ext cx="10293096" cy="7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SFERY I PROBLEMY – 5</a:t>
            </a:r>
          </a:p>
        </p:txBody>
      </p:sp>
    </p:spTree>
    <p:extLst>
      <p:ext uri="{BB962C8B-B14F-4D97-AF65-F5344CB8AC3E}">
        <p14:creationId xmlns:p14="http://schemas.microsoft.com/office/powerpoint/2010/main" val="14590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 txBox="1">
            <a:spLocks/>
          </p:cNvSpPr>
          <p:nvPr/>
        </p:nvSpPr>
        <p:spPr bwMode="auto">
          <a:xfrm>
            <a:off x="548640" y="201168"/>
            <a:ext cx="10347960" cy="70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3200" b="1" dirty="0">
                <a:solidFill>
                  <a:srgbClr val="C00000"/>
                </a:solidFill>
              </a:rPr>
              <a:t>METODOLOGIA – ANALIZA – 1 </a:t>
            </a:r>
          </a:p>
        </p:txBody>
      </p:sp>
      <p:sp>
        <p:nvSpPr>
          <p:cNvPr id="51203" name="Prostokąt 5"/>
          <p:cNvSpPr>
            <a:spLocks noChangeArrowheads="1"/>
          </p:cNvSpPr>
          <p:nvPr/>
        </p:nvSpPr>
        <p:spPr bwMode="auto">
          <a:xfrm>
            <a:off x="548640" y="1001713"/>
            <a:ext cx="10987723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just">
              <a:lnSpc>
                <a:spcPct val="110000"/>
              </a:lnSpc>
            </a:pPr>
            <a:r>
              <a:rPr lang="pl-PL" altLang="pl-PL" sz="2200" b="1" dirty="0">
                <a:solidFill>
                  <a:srgbClr val="C00000"/>
                </a:solidFill>
              </a:rPr>
              <a:t>Występowanie stanu kryzysowego badano do poziomu ulicy</a:t>
            </a:r>
            <a:r>
              <a:rPr lang="pl-PL" altLang="pl-PL" sz="2200" dirty="0"/>
              <a:t>. W przypadku, </a:t>
            </a:r>
            <a:br>
              <a:rPr lang="pl-PL" altLang="pl-PL" sz="2200" dirty="0"/>
            </a:br>
            <a:r>
              <a:rPr lang="pl-PL" altLang="pl-PL" sz="2200" dirty="0"/>
              <a:t>w którym dla wskaźnika </a:t>
            </a:r>
            <a:r>
              <a:rPr lang="pl-PL" altLang="pl-PL" sz="2200" b="1" dirty="0"/>
              <a:t>obrazującego problem </a:t>
            </a:r>
            <a:r>
              <a:rPr lang="pl-PL" altLang="pl-PL" sz="2200" dirty="0"/>
              <a:t>ulica odbiegała od średniej wartości charakterystycznej dla gminy uznawano, że </a:t>
            </a:r>
            <a:r>
              <a:rPr lang="pl-PL" altLang="pl-PL" sz="2200" b="1" dirty="0"/>
              <a:t>może  występować  </a:t>
            </a:r>
            <a:r>
              <a:rPr lang="pl-PL" altLang="pl-PL" sz="2200" dirty="0"/>
              <a:t>stan kryzysowy. Jeżeli sytuacja ta powtarzała się </a:t>
            </a:r>
            <a:r>
              <a:rPr lang="pl-PL" altLang="pl-PL" sz="2200" b="1" dirty="0"/>
              <a:t>w większej liczbie wskaźników dla danej ulicy </a:t>
            </a:r>
            <a:r>
              <a:rPr lang="pl-PL" altLang="pl-PL" sz="2200" dirty="0"/>
              <a:t>uznawano, że </a:t>
            </a:r>
            <a:r>
              <a:rPr lang="pl-PL" altLang="pl-PL" sz="2200" b="1" dirty="0"/>
              <a:t>stan kryzysowy występuje. – </a:t>
            </a:r>
            <a:r>
              <a:rPr lang="pl-PL" altLang="pl-PL" sz="2200" b="1" dirty="0">
                <a:solidFill>
                  <a:srgbClr val="B73333"/>
                </a:solidFill>
              </a:rPr>
              <a:t>ULICA ŚLĄSKA</a:t>
            </a:r>
            <a:endParaRPr lang="pl-PL" altLang="pl-PL" sz="2200" dirty="0">
              <a:solidFill>
                <a:srgbClr val="B73333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24371"/>
              </p:ext>
            </p:extLst>
          </p:nvPr>
        </p:nvGraphicFramePr>
        <p:xfrm>
          <a:off x="445007" y="3077487"/>
          <a:ext cx="11301985" cy="31200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93077">
                  <a:extLst>
                    <a:ext uri="{9D8B030D-6E8A-4147-A177-3AD203B41FA5}">
                      <a16:colId xmlns:a16="http://schemas.microsoft.com/office/drawing/2014/main" val="93582040"/>
                    </a:ext>
                  </a:extLst>
                </a:gridCol>
                <a:gridCol w="2699025">
                  <a:extLst>
                    <a:ext uri="{9D8B030D-6E8A-4147-A177-3AD203B41FA5}">
                      <a16:colId xmlns:a16="http://schemas.microsoft.com/office/drawing/2014/main" val="210403467"/>
                    </a:ext>
                  </a:extLst>
                </a:gridCol>
                <a:gridCol w="2509883">
                  <a:extLst>
                    <a:ext uri="{9D8B030D-6E8A-4147-A177-3AD203B41FA5}">
                      <a16:colId xmlns:a16="http://schemas.microsoft.com/office/drawing/2014/main" val="461860772"/>
                    </a:ext>
                  </a:extLst>
                </a:gridCol>
              </a:tblGrid>
              <a:tr h="78001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Wskaźnik </a:t>
                      </a:r>
                    </a:p>
                  </a:txBody>
                  <a:tcPr marL="91434" marR="91434" marT="45718" marB="45718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Wartość dla miejscowości / ulicy</a:t>
                      </a:r>
                    </a:p>
                  </a:txBody>
                  <a:tcPr marL="91434" marR="91434" marT="45718" marB="45718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Wartość dla gminy 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56327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pl-PL" sz="1800" dirty="0"/>
                        <a:t>Odsetek osób długotrwale bezrobotnych 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5,85%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4,42%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517219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pl-PL" sz="1800" dirty="0"/>
                        <a:t>Odsetek</a:t>
                      </a:r>
                      <a:r>
                        <a:rPr lang="pl-PL" sz="1800" baseline="0" dirty="0"/>
                        <a:t> mieszkańców korzystających ze </a:t>
                      </a:r>
                      <a:r>
                        <a:rPr lang="pl-PL" sz="1800" dirty="0"/>
                        <a:t>świadczeń pomocy społecznej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12,68%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8,74%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14688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pl-PL" sz="1800" dirty="0"/>
                        <a:t>Średnia wartość podatku dochodowego płaconego przez 1 przedsiębiorcę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C00000"/>
                          </a:solidFill>
                        </a:rPr>
                        <a:t>1 520,69 PLN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</a:rPr>
                        <a:t>4 325,22 PLN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976272"/>
                  </a:ext>
                </a:extLst>
              </a:tr>
            </a:tbl>
          </a:graphicData>
        </a:graphic>
      </p:graphicFrame>
      <p:sp>
        <p:nvSpPr>
          <p:cNvPr id="51224" name="Prostokąt 8"/>
          <p:cNvSpPr>
            <a:spLocks noChangeArrowheads="1"/>
          </p:cNvSpPr>
          <p:nvPr/>
        </p:nvSpPr>
        <p:spPr bwMode="auto">
          <a:xfrm>
            <a:off x="955675" y="5416550"/>
            <a:ext cx="10580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500461" y="239634"/>
            <a:ext cx="9601200" cy="762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 – ANALIZA – 2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0460" y="1002251"/>
            <a:ext cx="11036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Kolejnym etapem analizy było stworzenie matrycy przedstawiającej ulice dla których stwierdzono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duże natężenie wskaźników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wykazujących istnienie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stanu kryzysowego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 czyli identyfikacja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OBSZARU ZDEGRADOWANEGO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8727311" y="2828835"/>
            <a:ext cx="3464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42 ulice</a:t>
            </a:r>
          </a:p>
          <a:p>
            <a:pPr algn="ctr"/>
            <a:r>
              <a:rPr lang="pl-PL" sz="2400" b="1" dirty="0"/>
              <a:t>Ponad 40% mieszkańców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8795448" y="5310949"/>
            <a:ext cx="332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Wyniki z matrycy przenoszono na mapę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0" y="2202580"/>
            <a:ext cx="7635616" cy="38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325120" y="0"/>
            <a:ext cx="5413528" cy="990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C00000"/>
                </a:solidFill>
              </a:rPr>
              <a:t>ANALIZA – </a:t>
            </a:r>
          </a:p>
          <a:p>
            <a:r>
              <a:rPr lang="pl-PL" sz="2800" dirty="0">
                <a:solidFill>
                  <a:srgbClr val="C00000"/>
                </a:solidFill>
              </a:rPr>
              <a:t>OBSZAR ZDEGRADOWANY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3882" r="28709" b="3799"/>
          <a:stretch/>
        </p:blipFill>
        <p:spPr>
          <a:xfrm>
            <a:off x="6096000" y="0"/>
            <a:ext cx="6096000" cy="6777464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42364" y="1269986"/>
            <a:ext cx="74289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Przyjęto założenie, że „szkielet” Obszaru Rewitalizowanego mają stanowić obszary gdzie występują co najmniej </a:t>
            </a:r>
            <a:r>
              <a:rPr lang="pl-PL" sz="2800" b="1" dirty="0">
                <a:solidFill>
                  <a:srgbClr val="C00000"/>
                </a:solidFill>
              </a:rPr>
              <a:t>3 problemy 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w sferze społecznej</a:t>
            </a:r>
            <a:r>
              <a:rPr lang="pl-PL" sz="2800" b="1" dirty="0">
                <a:solidFill>
                  <a:schemeClr val="accent1"/>
                </a:solidFill>
              </a:rPr>
              <a:t> </a:t>
            </a:r>
            <a:r>
              <a:rPr lang="pl-PL" sz="2800" dirty="0"/>
              <a:t>i co najmniej  </a:t>
            </a:r>
            <a:r>
              <a:rPr lang="pl-PL" sz="2800" b="1" dirty="0">
                <a:solidFill>
                  <a:srgbClr val="C00000"/>
                </a:solidFill>
              </a:rPr>
              <a:t>14 problemów ogółem. </a:t>
            </a:r>
          </a:p>
          <a:p>
            <a:pPr>
              <a:lnSpc>
                <a:spcPct val="150000"/>
              </a:lnSpc>
            </a:pPr>
            <a:endParaRPr lang="pl-PL" sz="2800" b="1" dirty="0"/>
          </a:p>
          <a:p>
            <a:r>
              <a:rPr lang="pl-PL" sz="2800" b="1" dirty="0"/>
              <a:t>Obszar rewitalizacji</a:t>
            </a:r>
            <a:r>
              <a:rPr lang="pl-PL" sz="2800" dirty="0"/>
              <a:t>: </a:t>
            </a:r>
          </a:p>
          <a:p>
            <a:pPr marL="285750" indent="-285750">
              <a:buFontTx/>
              <a:buChar char="-"/>
            </a:pPr>
            <a:r>
              <a:rPr lang="pl-PL" sz="2600" dirty="0"/>
              <a:t>Nie więcej niż </a:t>
            </a:r>
            <a:r>
              <a:rPr lang="pl-PL" sz="2600" b="1" dirty="0">
                <a:solidFill>
                  <a:srgbClr val="C00000"/>
                </a:solidFill>
              </a:rPr>
              <a:t>30%</a:t>
            </a: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/>
              <a:t>mieszkańców</a:t>
            </a:r>
          </a:p>
          <a:p>
            <a:pPr marL="285750" indent="-285750" algn="ctr">
              <a:buFontTx/>
              <a:buChar char="-"/>
            </a:pPr>
            <a:r>
              <a:rPr lang="pl-PL" sz="2600" dirty="0"/>
              <a:t>Nie większy niż </a:t>
            </a:r>
            <a:r>
              <a:rPr lang="pl-PL" sz="2600" b="1" dirty="0">
                <a:solidFill>
                  <a:srgbClr val="C00000"/>
                </a:solidFill>
              </a:rPr>
              <a:t>20%</a:t>
            </a:r>
            <a:r>
              <a:rPr lang="pl-PL" sz="2600" dirty="0"/>
              <a:t> powierzchni gminy. </a:t>
            </a:r>
          </a:p>
          <a:p>
            <a:pPr marL="285750" indent="-285750" algn="ctr">
              <a:buFontTx/>
              <a:buChar char="-"/>
            </a:pPr>
            <a:r>
              <a:rPr lang="pl-PL" sz="2600" dirty="0"/>
              <a:t>Ma być </a:t>
            </a:r>
            <a:r>
              <a:rPr lang="pl-PL" sz="2600" b="1" dirty="0">
                <a:solidFill>
                  <a:srgbClr val="C00000"/>
                </a:solidFill>
              </a:rPr>
              <a:t>istotny dla rozwoju lokalnego </a:t>
            </a:r>
            <a:r>
              <a:rPr lang="pl-PL" sz="2600" dirty="0"/>
              <a:t>gminy </a:t>
            </a:r>
          </a:p>
          <a:p>
            <a:pPr marL="285750" indent="-285750">
              <a:buFontTx/>
              <a:buChar char="-"/>
            </a:pPr>
            <a:r>
              <a:rPr lang="pl-PL" sz="2600" dirty="0"/>
              <a:t>Może być podzielony na </a:t>
            </a:r>
            <a:r>
              <a:rPr lang="pl-PL" sz="2600" b="1" dirty="0">
                <a:solidFill>
                  <a:srgbClr val="C00000"/>
                </a:solidFill>
              </a:rPr>
              <a:t>podobszary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698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0" y="1113752"/>
            <a:ext cx="483108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C00000"/>
                </a:solidFill>
              </a:rPr>
              <a:t>PROPOZYCJA</a:t>
            </a:r>
          </a:p>
          <a:p>
            <a:r>
              <a:rPr lang="pl-PL" sz="2800" dirty="0">
                <a:solidFill>
                  <a:srgbClr val="C00000"/>
                </a:solidFill>
              </a:rPr>
              <a:t>OBSZARU </a:t>
            </a:r>
          </a:p>
          <a:p>
            <a:r>
              <a:rPr lang="pl-PL" sz="2800" dirty="0">
                <a:solidFill>
                  <a:srgbClr val="C00000"/>
                </a:solidFill>
              </a:rPr>
              <a:t>REWITALIZOWANEGO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4" y="0"/>
            <a:ext cx="812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1295400" y="-233464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C00000"/>
                </a:solidFill>
              </a:rPr>
              <a:t>PROPOZYCJA OBSZARU REWITALIZOWANEGO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592238" y="1010654"/>
            <a:ext cx="11007524" cy="5137484"/>
          </a:xfrm>
          <a:prstGeom prst="rect">
            <a:avLst/>
          </a:prstGeom>
        </p:spPr>
        <p:txBody>
          <a:bodyPr wrap="square" numCol="3" spcCol="72000">
            <a:normAutofit/>
          </a:bodyPr>
          <a:lstStyle/>
          <a:p>
            <a:r>
              <a:rPr lang="pl-PL" dirty="0"/>
              <a:t>Armii Krajowej</a:t>
            </a:r>
          </a:p>
          <a:p>
            <a:r>
              <a:rPr lang="pl-PL" dirty="0"/>
              <a:t>Bohaterów Getta</a:t>
            </a:r>
          </a:p>
          <a:p>
            <a:r>
              <a:rPr lang="pl-PL" dirty="0"/>
              <a:t>Browarna</a:t>
            </a:r>
          </a:p>
          <a:p>
            <a:r>
              <a:rPr lang="pl-PL" dirty="0"/>
              <a:t>Chełmońskiego Józefa</a:t>
            </a:r>
          </a:p>
          <a:p>
            <a:r>
              <a:rPr lang="pl-PL" dirty="0"/>
              <a:t>Chrobrego Bolesława Pl.</a:t>
            </a:r>
          </a:p>
          <a:p>
            <a:r>
              <a:rPr lang="pl-PL" dirty="0"/>
              <a:t>Cicha</a:t>
            </a:r>
          </a:p>
          <a:p>
            <a:r>
              <a:rPr lang="pl-PL" dirty="0"/>
              <a:t>Czeska</a:t>
            </a:r>
          </a:p>
          <a:p>
            <a:r>
              <a:rPr lang="pl-PL" dirty="0"/>
              <a:t>Daszyńskiego Ignacego</a:t>
            </a:r>
          </a:p>
          <a:p>
            <a:r>
              <a:rPr lang="pl-PL" dirty="0"/>
              <a:t>Dworcowa</a:t>
            </a:r>
          </a:p>
          <a:p>
            <a:r>
              <a:rPr lang="pl-PL" dirty="0"/>
              <a:t>Forteczna</a:t>
            </a:r>
          </a:p>
          <a:p>
            <a:r>
              <a:rPr lang="pl-PL" dirty="0"/>
              <a:t>Gierymskich Braci </a:t>
            </a:r>
          </a:p>
          <a:p>
            <a:r>
              <a:rPr lang="pl-PL" dirty="0"/>
              <a:t>Grodzisko</a:t>
            </a:r>
          </a:p>
          <a:p>
            <a:r>
              <a:rPr lang="pl-PL" dirty="0"/>
              <a:t>Grottgera Artura</a:t>
            </a:r>
          </a:p>
          <a:p>
            <a:r>
              <a:rPr lang="pl-PL" dirty="0"/>
              <a:t>Grunwaldzka</a:t>
            </a:r>
          </a:p>
          <a:p>
            <a:r>
              <a:rPr lang="pl-PL" dirty="0"/>
              <a:t>Hołdu Pruskiego</a:t>
            </a:r>
          </a:p>
          <a:p>
            <a:r>
              <a:rPr lang="pl-PL" dirty="0"/>
              <a:t>Jagiełły Władysława Pl.</a:t>
            </a:r>
          </a:p>
          <a:p>
            <a:r>
              <a:rPr lang="pl-PL" dirty="0"/>
              <a:t>Kolejowa</a:t>
            </a:r>
          </a:p>
          <a:p>
            <a:r>
              <a:rPr lang="pl-PL" dirty="0"/>
              <a:t>Konopnickiej Marii</a:t>
            </a:r>
          </a:p>
          <a:p>
            <a:r>
              <a:rPr lang="pl-PL" dirty="0"/>
              <a:t>Korfantego Wojciecha</a:t>
            </a:r>
          </a:p>
          <a:p>
            <a:r>
              <a:rPr lang="pl-PL" dirty="0"/>
              <a:t>Kościelna</a:t>
            </a:r>
          </a:p>
          <a:p>
            <a:r>
              <a:rPr lang="pl-PL" dirty="0"/>
              <a:t>Kościelny Pl.</a:t>
            </a:r>
          </a:p>
          <a:p>
            <a:r>
              <a:rPr lang="pl-PL" dirty="0"/>
              <a:t>Kościuszki Tadeusza</a:t>
            </a:r>
          </a:p>
          <a:p>
            <a:r>
              <a:rPr lang="pl-PL" dirty="0"/>
              <a:t>Lutycka</a:t>
            </a:r>
          </a:p>
          <a:p>
            <a:r>
              <a:rPr lang="pl-PL" dirty="0"/>
              <a:t>Łukasiewicza Ignacego</a:t>
            </a:r>
          </a:p>
          <a:p>
            <a:r>
              <a:rPr lang="pl-PL" dirty="0"/>
              <a:t>Łukasińskiego Waleriana</a:t>
            </a:r>
          </a:p>
          <a:p>
            <a:r>
              <a:rPr lang="pl-PL" dirty="0"/>
              <a:t>Łużycka</a:t>
            </a:r>
          </a:p>
          <a:p>
            <a:r>
              <a:rPr lang="pl-PL" dirty="0"/>
              <a:t>Matejki Jana</a:t>
            </a:r>
          </a:p>
          <a:p>
            <a:r>
              <a:rPr lang="pl-PL" dirty="0"/>
              <a:t>Miarki Karola</a:t>
            </a:r>
          </a:p>
          <a:p>
            <a:r>
              <a:rPr lang="pl-PL" dirty="0"/>
              <a:t>Moniuszki Stanisława</a:t>
            </a:r>
          </a:p>
          <a:p>
            <a:r>
              <a:rPr lang="pl-PL" dirty="0"/>
              <a:t>Muzealna</a:t>
            </a:r>
          </a:p>
          <a:p>
            <a:r>
              <a:rPr lang="pl-PL" dirty="0"/>
              <a:t>Niska</a:t>
            </a:r>
          </a:p>
          <a:p>
            <a:r>
              <a:rPr lang="pl-PL" dirty="0"/>
              <a:t>Noworudzka</a:t>
            </a:r>
          </a:p>
          <a:p>
            <a:r>
              <a:rPr lang="pl-PL" dirty="0"/>
              <a:t>Nowy Świat</a:t>
            </a:r>
          </a:p>
          <a:p>
            <a:r>
              <a:rPr lang="pl-PL" dirty="0"/>
              <a:t>Partyzantów</a:t>
            </a:r>
          </a:p>
          <a:p>
            <a:r>
              <a:rPr lang="pl-PL" dirty="0"/>
              <a:t>Piastowska</a:t>
            </a:r>
          </a:p>
          <a:p>
            <a:r>
              <a:rPr lang="pl-PL" dirty="0"/>
              <a:t>Podgórna</a:t>
            </a:r>
          </a:p>
          <a:p>
            <a:r>
              <a:rPr lang="pl-PL" dirty="0"/>
              <a:t>Reymonta Władysława</a:t>
            </a:r>
          </a:p>
          <a:p>
            <a:r>
              <a:rPr lang="pl-PL" dirty="0"/>
              <a:t>Rzepichy</a:t>
            </a:r>
          </a:p>
          <a:p>
            <a:r>
              <a:rPr lang="pl-PL" dirty="0"/>
              <a:t>Sienkiewicza Henryka</a:t>
            </a:r>
          </a:p>
          <a:p>
            <a:r>
              <a:rPr lang="pl-PL" dirty="0"/>
              <a:t>Słowiańska</a:t>
            </a:r>
          </a:p>
          <a:p>
            <a:r>
              <a:rPr lang="pl-PL" dirty="0"/>
              <a:t>Stroma</a:t>
            </a:r>
          </a:p>
          <a:p>
            <a:r>
              <a:rPr lang="pl-PL" dirty="0"/>
              <a:t>Stryjeńskiej Zofii</a:t>
            </a:r>
          </a:p>
          <a:p>
            <a:r>
              <a:rPr lang="pl-PL" dirty="0"/>
              <a:t>Stwosza Wita</a:t>
            </a:r>
          </a:p>
          <a:p>
            <a:r>
              <a:rPr lang="pl-PL" dirty="0"/>
              <a:t>Szarego Floriana</a:t>
            </a:r>
          </a:p>
          <a:p>
            <a:r>
              <a:rPr lang="pl-PL" dirty="0"/>
              <a:t>Śląska</a:t>
            </a:r>
          </a:p>
          <a:p>
            <a:r>
              <a:rPr lang="pl-PL" dirty="0"/>
              <a:t>Targowa</a:t>
            </a:r>
          </a:p>
          <a:p>
            <a:r>
              <a:rPr lang="pl-PL" dirty="0"/>
              <a:t>Traugutta Romualda</a:t>
            </a:r>
          </a:p>
          <a:p>
            <a:r>
              <a:rPr lang="pl-PL" dirty="0"/>
              <a:t>Wiejska</a:t>
            </a:r>
          </a:p>
          <a:p>
            <a:r>
              <a:rPr lang="pl-PL" dirty="0"/>
              <a:t>Więźniów Politycznych</a:t>
            </a:r>
          </a:p>
          <a:p>
            <a:r>
              <a:rPr lang="pl-PL" dirty="0"/>
              <a:t>Wincentego Witosa</a:t>
            </a:r>
          </a:p>
          <a:p>
            <a:r>
              <a:rPr lang="pl-PL" dirty="0"/>
              <a:t>Wodna</a:t>
            </a:r>
          </a:p>
          <a:p>
            <a:r>
              <a:rPr lang="pl-PL" dirty="0"/>
              <a:t>Wojska Polskiego</a:t>
            </a:r>
          </a:p>
          <a:p>
            <a:r>
              <a:rPr lang="pl-PL" dirty="0"/>
              <a:t>Zawiszy Czarnego</a:t>
            </a:r>
          </a:p>
          <a:p>
            <a:r>
              <a:rPr lang="pl-PL" dirty="0"/>
              <a:t>Żeromskiego Stefana</a:t>
            </a:r>
          </a:p>
        </p:txBody>
      </p:sp>
    </p:spTree>
    <p:extLst>
      <p:ext uri="{BB962C8B-B14F-4D97-AF65-F5344CB8AC3E}">
        <p14:creationId xmlns:p14="http://schemas.microsoft.com/office/powerpoint/2010/main" val="23756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-214008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CZĘŚĆ 3 WARSZTATÓW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1845014"/>
            <a:ext cx="9601200" cy="380999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400" dirty="0"/>
              <a:t>Ustalenie problemów występujących na obszarze rewitalizowanym </a:t>
            </a:r>
          </a:p>
        </p:txBody>
      </p:sp>
    </p:spTree>
    <p:extLst>
      <p:ext uri="{BB962C8B-B14F-4D97-AF65-F5344CB8AC3E}">
        <p14:creationId xmlns:p14="http://schemas.microsoft.com/office/powerpoint/2010/main" val="520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741" y="-1"/>
            <a:ext cx="9601200" cy="914401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METODA ZOPP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336" y="1084019"/>
            <a:ext cx="11558016" cy="5060749"/>
          </a:xfrm>
        </p:spPr>
        <p:txBody>
          <a:bodyPr>
            <a:noAutofit/>
          </a:bodyPr>
          <a:lstStyle/>
          <a:p>
            <a:r>
              <a:rPr lang="pl-PL" sz="2200" dirty="0"/>
              <a:t>Metoda ZOPP lub GOPP (</a:t>
            </a:r>
            <a:r>
              <a:rPr lang="pl-PL" sz="2200" dirty="0" err="1"/>
              <a:t>Zielorientierte</a:t>
            </a:r>
            <a:r>
              <a:rPr lang="pl-PL" sz="2200" dirty="0"/>
              <a:t> </a:t>
            </a:r>
            <a:r>
              <a:rPr lang="pl-PL" sz="2200" dirty="0" err="1"/>
              <a:t>Projektplanung</a:t>
            </a:r>
            <a:r>
              <a:rPr lang="pl-PL" sz="2200" dirty="0"/>
              <a:t> , </a:t>
            </a:r>
            <a:r>
              <a:rPr lang="en-US" sz="2200" dirty="0"/>
              <a:t>GOPP- Goal Oriented Project Planning </a:t>
            </a:r>
            <a:r>
              <a:rPr lang="pl-PL" sz="2200" dirty="0"/>
              <a:t>) – </a:t>
            </a:r>
            <a:r>
              <a:rPr lang="pl-PL" sz="2200" b="1" dirty="0"/>
              <a:t>Planowanie Zorientowane na Cel </a:t>
            </a:r>
          </a:p>
          <a:p>
            <a:r>
              <a:rPr lang="pl-PL" sz="2200" dirty="0"/>
              <a:t>Metoda bazuje na stosowanej przez  Komisję Europejską i  ONZ metodzie  </a:t>
            </a:r>
            <a:r>
              <a:rPr lang="pl-PL" sz="2200" dirty="0" err="1"/>
              <a:t>Logical</a:t>
            </a:r>
            <a:r>
              <a:rPr lang="pl-PL" sz="2200" dirty="0"/>
              <a:t> Framework </a:t>
            </a:r>
            <a:r>
              <a:rPr lang="pl-PL" sz="2200" dirty="0" err="1"/>
              <a:t>Approach</a:t>
            </a:r>
            <a:endParaRPr lang="pl-PL" sz="2200" dirty="0"/>
          </a:p>
          <a:p>
            <a:r>
              <a:rPr lang="pl-PL" sz="2200" dirty="0"/>
              <a:t>Metoda często stosowana przy planowaniu strategii rozwoju od poziomu </a:t>
            </a:r>
            <a:r>
              <a:rPr lang="pl-PL" sz="2200" b="1" dirty="0"/>
              <a:t>identyfikacji problemów, poprzez określenie celów skończywszy na projektach </a:t>
            </a:r>
          </a:p>
          <a:p>
            <a:r>
              <a:rPr lang="pl-PL" sz="2200" dirty="0"/>
              <a:t>Metoda </a:t>
            </a:r>
            <a:r>
              <a:rPr lang="pl-PL" sz="2200" b="1" dirty="0"/>
              <a:t>wykorzystuje zaangażowanie i wiedzę uczestników warsztatów</a:t>
            </a:r>
            <a:r>
              <a:rPr lang="pl-PL" sz="2200" dirty="0"/>
              <a:t>, głównie partnerów </a:t>
            </a:r>
            <a:r>
              <a:rPr lang="pl-PL" sz="2200" dirty="0" err="1"/>
              <a:t>społeczno</a:t>
            </a:r>
            <a:r>
              <a:rPr lang="pl-PL" sz="2200" dirty="0"/>
              <a:t> – gospodarczych oraz ekspertów. </a:t>
            </a:r>
          </a:p>
          <a:p>
            <a:r>
              <a:rPr lang="pl-PL" sz="2200" dirty="0"/>
              <a:t>Metoda została przez nas zmodyfikowana na potrzeby przygotowania Programów Rewitalizacji </a:t>
            </a:r>
          </a:p>
          <a:p>
            <a:r>
              <a:rPr lang="pl-PL" sz="2200" dirty="0"/>
              <a:t>Przewidujemy 2 warsztaty:  definiowanie problemów, dyskusja na temat propozycji celów oraz kierunków działań </a:t>
            </a:r>
          </a:p>
        </p:txBody>
      </p:sp>
    </p:spTree>
    <p:extLst>
      <p:ext uri="{BB962C8B-B14F-4D97-AF65-F5344CB8AC3E}">
        <p14:creationId xmlns:p14="http://schemas.microsoft.com/office/powerpoint/2010/main" val="32806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0935"/>
            <a:ext cx="9601200" cy="721832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PROGRAM SPOTKANIA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399" y="1164077"/>
            <a:ext cx="10494523" cy="4789251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Rozpoczęcie warsztatów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Wprowadzenie do procesu rewitalizacji w perspektywie 2014 – 2020 i zadań Zespołu Rewitalizacyjnego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Informacja na temat obszaru rewitalizowanego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Przerwa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Ustalenie problemów występujących na obszarze rewitalizowanym </a:t>
            </a:r>
          </a:p>
          <a:p>
            <a:pPr>
              <a:buFontTx/>
              <a:buChar char="-"/>
            </a:pPr>
            <a:endParaRPr lang="pl-PL" sz="2800" dirty="0"/>
          </a:p>
          <a:p>
            <a:pPr>
              <a:buFontTx/>
              <a:buChar char="-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268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464" y="164592"/>
            <a:ext cx="9601200" cy="788538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LOGIKA METODY ZOPP- 1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8982983"/>
              </p:ext>
            </p:extLst>
          </p:nvPr>
        </p:nvGraphicFramePr>
        <p:xfrm>
          <a:off x="1312152" y="953130"/>
          <a:ext cx="9292618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Wygięta strzałka 2"/>
          <p:cNvSpPr/>
          <p:nvPr/>
        </p:nvSpPr>
        <p:spPr>
          <a:xfrm rot="10800000">
            <a:off x="5058382" y="4727643"/>
            <a:ext cx="4507149" cy="992220"/>
          </a:xfrm>
          <a:prstGeom prst="bentArrow">
            <a:avLst>
              <a:gd name="adj1" fmla="val 25000"/>
              <a:gd name="adj2" fmla="val 240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Wygięta strzałka 3"/>
          <p:cNvSpPr/>
          <p:nvPr/>
        </p:nvSpPr>
        <p:spPr>
          <a:xfrm rot="16200000">
            <a:off x="2750700" y="3597002"/>
            <a:ext cx="1274322" cy="2835212"/>
          </a:xfrm>
          <a:prstGeom prst="bentArrow">
            <a:avLst>
              <a:gd name="adj1" fmla="val 25000"/>
              <a:gd name="adj2" fmla="val 23876"/>
              <a:gd name="adj3" fmla="val 25000"/>
              <a:gd name="adj4" fmla="val 33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464" y="-189255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LOGIKA METODY ZOPP – 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1171816"/>
              </p:ext>
            </p:extLst>
          </p:nvPr>
        </p:nvGraphicFramePr>
        <p:xfrm>
          <a:off x="1312152" y="953130"/>
          <a:ext cx="9292618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ygięta strzałka 4"/>
          <p:cNvSpPr/>
          <p:nvPr/>
        </p:nvSpPr>
        <p:spPr>
          <a:xfrm rot="10800000">
            <a:off x="5058382" y="4727643"/>
            <a:ext cx="4507149" cy="992220"/>
          </a:xfrm>
          <a:prstGeom prst="bentArrow">
            <a:avLst>
              <a:gd name="adj1" fmla="val 25000"/>
              <a:gd name="adj2" fmla="val 240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Wygięta strzałka 5"/>
          <p:cNvSpPr/>
          <p:nvPr/>
        </p:nvSpPr>
        <p:spPr>
          <a:xfrm rot="16200000">
            <a:off x="2750700" y="3597002"/>
            <a:ext cx="1274322" cy="2835212"/>
          </a:xfrm>
          <a:prstGeom prst="bentArrow">
            <a:avLst>
              <a:gd name="adj1" fmla="val 25000"/>
              <a:gd name="adj2" fmla="val 23876"/>
              <a:gd name="adj3" fmla="val 25000"/>
              <a:gd name="adj4" fmla="val 33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464" y="-189255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I ETAP – DEFINIOWANIE PROBLEMÓW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25294" y="1159855"/>
            <a:ext cx="11031166" cy="4653063"/>
          </a:xfrm>
        </p:spPr>
        <p:txBody>
          <a:bodyPr>
            <a:noAutofit/>
          </a:bodyPr>
          <a:lstStyle/>
          <a:p>
            <a:endParaRPr lang="pl-PL" sz="2800" dirty="0"/>
          </a:p>
          <a:p>
            <a:r>
              <a:rPr lang="pl-PL" sz="2800" dirty="0"/>
              <a:t>Stan </a:t>
            </a:r>
            <a:r>
              <a:rPr lang="pl-PL" sz="2800" b="1" dirty="0"/>
              <a:t>negatywny  </a:t>
            </a:r>
            <a:r>
              <a:rPr lang="pl-PL" sz="2800" dirty="0"/>
              <a:t>oraz</a:t>
            </a:r>
            <a:r>
              <a:rPr lang="pl-PL" sz="2800" b="1" dirty="0"/>
              <a:t> rzeczywiście występujący </a:t>
            </a:r>
            <a:r>
              <a:rPr lang="pl-PL" sz="2800" dirty="0"/>
              <a:t>np.: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brak placów zabaw </a:t>
            </a:r>
            <a:r>
              <a:rPr lang="pl-PL" sz="2800" dirty="0"/>
              <a:t>vs </a:t>
            </a:r>
            <a:r>
              <a:rPr lang="pl-PL" sz="2800" dirty="0">
                <a:solidFill>
                  <a:srgbClr val="0070C0"/>
                </a:solidFill>
              </a:rPr>
              <a:t>niewystarczająca liczba placów zabaw </a:t>
            </a:r>
          </a:p>
          <a:p>
            <a:pPr marL="0" indent="0">
              <a:buNone/>
            </a:pPr>
            <a:endParaRPr lang="pl-PL" sz="2800" dirty="0">
              <a:solidFill>
                <a:srgbClr val="92D050"/>
              </a:solidFill>
            </a:endParaRPr>
          </a:p>
          <a:p>
            <a:r>
              <a:rPr lang="pl-PL" sz="2800" dirty="0"/>
              <a:t>Problem </a:t>
            </a:r>
            <a:r>
              <a:rPr lang="pl-PL" sz="2800" b="1" dirty="0"/>
              <a:t>istotny</a:t>
            </a:r>
            <a:r>
              <a:rPr lang="pl-PL" sz="2800" dirty="0"/>
              <a:t>: 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FF0000"/>
                </a:solidFill>
              </a:rPr>
              <a:t>Kowalski parkuje na moim miejscu parkingowym </a:t>
            </a:r>
            <a:r>
              <a:rPr lang="pl-PL" sz="2800" dirty="0"/>
              <a:t>vs </a:t>
            </a:r>
            <a:r>
              <a:rPr lang="pl-PL" sz="2800" dirty="0">
                <a:solidFill>
                  <a:srgbClr val="0070C0"/>
                </a:solidFill>
              </a:rPr>
              <a:t>brak miejsc parkingowych w godzinach popołudniowych. </a:t>
            </a:r>
          </a:p>
        </p:txBody>
      </p:sp>
    </p:spTree>
    <p:extLst>
      <p:ext uri="{BB962C8B-B14F-4D97-AF65-F5344CB8AC3E}">
        <p14:creationId xmlns:p14="http://schemas.microsoft.com/office/powerpoint/2010/main" val="28428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464" y="-189255"/>
            <a:ext cx="10510736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I ETAP – STRUKTURA PROBLEMÓW - PRZYKŁAD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34875"/>
              </p:ext>
            </p:extLst>
          </p:nvPr>
        </p:nvGraphicFramePr>
        <p:xfrm>
          <a:off x="1198124" y="1494817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5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2499" y="-177083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ZASADY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499" y="1148270"/>
            <a:ext cx="10689077" cy="4623880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l-PL" altLang="pl-PL" sz="2800" dirty="0">
                <a:solidFill>
                  <a:schemeClr val="tx2"/>
                </a:solidFill>
                <a:latin typeface="Calibri" panose="020F0502020204030204" pitchFamily="34" charset="0"/>
              </a:rPr>
              <a:t>ODNOSIMY SIĘ DO ZAGADNIENIA</a:t>
            </a:r>
            <a:r>
              <a:rPr lang="pl-PL" altLang="pl-PL" sz="2800" dirty="0">
                <a:latin typeface="Calibri" panose="020F0502020204030204" pitchFamily="34" charset="0"/>
              </a:rPr>
              <a:t>, PROBLEMU, KWESTII   – NIE  DO OSOBY</a:t>
            </a:r>
          </a:p>
          <a:p>
            <a:pPr marL="514350" indent="-51435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l-PL" altLang="pl-PL" sz="2800" dirty="0">
                <a:latin typeface="Calibri" panose="020F0502020204030204" pitchFamily="34" charset="0"/>
              </a:rPr>
              <a:t>MAMY OGRANICZONY  CZAS  - </a:t>
            </a:r>
            <a:r>
              <a:rPr lang="pl-PL" altLang="pl-PL" sz="2800" dirty="0">
                <a:solidFill>
                  <a:schemeClr val="tx2"/>
                </a:solidFill>
                <a:latin typeface="Calibri" panose="020F0502020204030204" pitchFamily="34" charset="0"/>
              </a:rPr>
              <a:t>WYPOWIEDŹ  TO  MAX 2 MINUTY</a:t>
            </a:r>
            <a:r>
              <a:rPr lang="pl-PL" altLang="pl-PL" sz="280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l-PL" altLang="pl-PL" sz="2800" dirty="0">
                <a:latin typeface="Calibri" panose="020F0502020204030204" pitchFamily="34" charset="0"/>
              </a:rPr>
              <a:t>W TYM SAMYM CZASIE WYPOWIADA SIĘ </a:t>
            </a:r>
            <a:r>
              <a:rPr lang="pl-PL" altLang="pl-PL" sz="2800" dirty="0">
                <a:solidFill>
                  <a:schemeClr val="tx2"/>
                </a:solidFill>
                <a:latin typeface="Calibri" panose="020F0502020204030204" pitchFamily="34" charset="0"/>
              </a:rPr>
              <a:t>TYLKO JEDNA OSOBA </a:t>
            </a:r>
          </a:p>
          <a:p>
            <a:pPr marL="514350" indent="-51435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l-PL" altLang="pl-PL" sz="2800" dirty="0">
                <a:solidFill>
                  <a:schemeClr val="tx2"/>
                </a:solidFill>
                <a:latin typeface="Calibri" panose="020F0502020204030204" pitchFamily="34" charset="0"/>
              </a:rPr>
              <a:t>GŁOSU UDZIELA  MODERATOR</a:t>
            </a:r>
            <a:r>
              <a:rPr lang="pl-PL" altLang="pl-PL" sz="2800" dirty="0">
                <a:latin typeface="Calibri" panose="020F0502020204030204" pitchFamily="34" charset="0"/>
              </a:rPr>
              <a:t>, KTÓRY MA PRAWO PRZERWAĆ WYPOWIEDŹ </a:t>
            </a:r>
          </a:p>
          <a:p>
            <a:pPr marL="514350" indent="-51435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pl-PL" altLang="pl-PL" sz="2800" dirty="0">
                <a:latin typeface="Calibri" panose="020F0502020204030204" pitchFamily="34" charset="0"/>
              </a:rPr>
              <a:t>USTALENIA PODEJMOWANE SĄ W DRODZE </a:t>
            </a:r>
            <a:r>
              <a:rPr lang="pl-PL" altLang="pl-PL" sz="2800" dirty="0">
                <a:solidFill>
                  <a:schemeClr val="tx2"/>
                </a:solidFill>
                <a:latin typeface="Calibri" panose="020F0502020204030204" pitchFamily="34" charset="0"/>
              </a:rPr>
              <a:t>KONSENSUSU, W PRZYPADKU BRAKU KONSENSU GŁOSOWANIE 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61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464" y="-189255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I ETAP – STRUKTURA PROBLEMÓW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4464" y="1095982"/>
            <a:ext cx="10491686" cy="509526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Kartony służą do zapisania problemów. </a:t>
            </a:r>
            <a:r>
              <a:rPr lang="pl-PL" sz="2800" b="1" dirty="0"/>
              <a:t>Na jednym </a:t>
            </a:r>
            <a:r>
              <a:rPr lang="pl-PL" sz="2800" dirty="0"/>
              <a:t>kartonie zapisujemy  </a:t>
            </a:r>
            <a:r>
              <a:rPr lang="pl-PL" sz="2800" b="1" dirty="0"/>
              <a:t>jeden problem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Zapis </a:t>
            </a:r>
            <a:r>
              <a:rPr lang="pl-PL" sz="2800" b="1" dirty="0"/>
              <a:t>DUŻYMI CZYTELNYMI LITERAMI 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pl-PL" sz="2800" dirty="0"/>
              <a:t>Proszę wymienić </a:t>
            </a:r>
            <a:r>
              <a:rPr lang="pl-PL" sz="2800" b="1" dirty="0"/>
              <a:t>max</a:t>
            </a:r>
            <a:r>
              <a:rPr lang="pl-PL" sz="2800" dirty="0"/>
              <a:t>. </a:t>
            </a:r>
            <a:r>
              <a:rPr lang="pl-PL" sz="2800" b="1" dirty="0"/>
              <a:t>10 głównych </a:t>
            </a:r>
            <a:r>
              <a:rPr lang="pl-PL" sz="2800" dirty="0"/>
              <a:t>problemów w sferach: </a:t>
            </a:r>
            <a:br>
              <a:rPr lang="pl-PL" sz="2800" dirty="0"/>
            </a:br>
            <a:r>
              <a:rPr lang="pl-PL" sz="2800" dirty="0"/>
              <a:t>(wg kolorów kartonów): </a:t>
            </a:r>
          </a:p>
          <a:p>
            <a:pPr lvl="2">
              <a:buClr>
                <a:srgbClr val="C00000"/>
              </a:buClr>
            </a:pPr>
            <a:r>
              <a:rPr lang="pl-PL" sz="2600" b="1" dirty="0">
                <a:solidFill>
                  <a:srgbClr val="FFC000"/>
                </a:solidFill>
              </a:rPr>
              <a:t>SPOŁECZNEJ</a:t>
            </a:r>
            <a:r>
              <a:rPr lang="pl-PL" sz="2600" dirty="0"/>
              <a:t> - bezrobocie, ubóstwo, bezpieczeństwo, edukacja, kapitał społeczny, kultura, uczestnictwo w życiu społecznym. </a:t>
            </a:r>
          </a:p>
          <a:p>
            <a:pPr lvl="2">
              <a:buClr>
                <a:srgbClr val="C00000"/>
              </a:buClr>
            </a:pPr>
            <a:r>
              <a:rPr lang="pl-PL" sz="2600" b="1" dirty="0">
                <a:solidFill>
                  <a:srgbClr val="92D050"/>
                </a:solidFill>
              </a:rPr>
              <a:t>PRZESTRZENNEJ </a:t>
            </a:r>
            <a:r>
              <a:rPr lang="pl-PL" sz="2600" b="1" dirty="0">
                <a:solidFill>
                  <a:schemeClr val="tx2"/>
                </a:solidFill>
              </a:rPr>
              <a:t> - </a:t>
            </a:r>
            <a:r>
              <a:rPr lang="pl-PL" sz="2600" dirty="0">
                <a:solidFill>
                  <a:schemeClr val="tx2"/>
                </a:solidFill>
              </a:rPr>
              <a:t>środowisko, infrastruktura, usługi publiczne, komunikacja, </a:t>
            </a:r>
            <a:r>
              <a:rPr lang="pl-PL" sz="2600" dirty="0"/>
              <a:t> tereny publiczne </a:t>
            </a:r>
            <a:endParaRPr lang="pl-PL" sz="2600" b="1" dirty="0">
              <a:solidFill>
                <a:srgbClr val="92D050"/>
              </a:solidFill>
            </a:endParaRPr>
          </a:p>
          <a:p>
            <a:pPr lvl="2">
              <a:buClr>
                <a:srgbClr val="C00000"/>
              </a:buClr>
            </a:pPr>
            <a:r>
              <a:rPr lang="pl-PL" sz="2600" b="1" dirty="0">
                <a:solidFill>
                  <a:srgbClr val="FFFF00"/>
                </a:solidFill>
              </a:rPr>
              <a:t>GOSPODARCZEJ</a:t>
            </a:r>
            <a:r>
              <a:rPr lang="pl-PL" sz="2600" dirty="0"/>
              <a:t> </a:t>
            </a:r>
            <a:r>
              <a:rPr lang="pl-PL" sz="2600" b="1" dirty="0">
                <a:solidFill>
                  <a:srgbClr val="92D050"/>
                </a:solidFill>
              </a:rPr>
              <a:t> - </a:t>
            </a:r>
            <a:r>
              <a:rPr lang="pl-PL" sz="2600" dirty="0"/>
              <a:t>niski  stopień  przedsiębiorczości, słaba kondycja lokalnych przedsiębiorstw. </a:t>
            </a:r>
            <a:endParaRPr lang="pl-PL" sz="2600" b="1" dirty="0">
              <a:solidFill>
                <a:srgbClr val="92D050"/>
              </a:solidFill>
            </a:endParaRPr>
          </a:p>
          <a:p>
            <a:pPr marL="514350" lvl="1" indent="-51435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+mj-lt"/>
              <a:buAutoNum type="arabicPeriod" startAt="5"/>
            </a:pPr>
            <a:r>
              <a:rPr lang="pl-PL" sz="2800" dirty="0"/>
              <a:t>Na wypełnienie kartonów mamy </a:t>
            </a:r>
            <a:r>
              <a:rPr lang="pl-PL" sz="2800" b="1" dirty="0"/>
              <a:t>30 minut</a:t>
            </a:r>
            <a:r>
              <a:rPr lang="pl-PL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4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010101"/>
            <a:ext cx="2908084" cy="10236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82980" y="560070"/>
            <a:ext cx="501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A80000"/>
                </a:solidFill>
                <a:latin typeface="+mj-lt"/>
              </a:rPr>
              <a:t>Dziękujemy za </a:t>
            </a:r>
            <a:r>
              <a:rPr lang="pl-PL" sz="3200" b="1" dirty="0">
                <a:solidFill>
                  <a:srgbClr val="A80000"/>
                </a:solidFill>
                <a:latin typeface="+mj-lt"/>
              </a:rPr>
              <a:t>uwagę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69380" y="4183380"/>
            <a:ext cx="5337810" cy="2031325"/>
          </a:xfrm>
          <a:prstGeom prst="rect">
            <a:avLst/>
          </a:prstGeom>
          <a:solidFill>
            <a:srgbClr val="A8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Strategie,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Programy Rewitalizacji,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Systemy Zarządzania i Kontroli,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Analizy i ekspertyzy,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Programy rozwojowe,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Studia Wykonalności 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Wnioski o dofinansowanie 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62940" y="4183379"/>
            <a:ext cx="5337810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</a:rPr>
              <a:t>EffiCon </a:t>
            </a: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it-IT" b="1" dirty="0">
                <a:solidFill>
                  <a:schemeClr val="bg1"/>
                </a:solidFill>
              </a:rPr>
              <a:t>p. z o.o. </a:t>
            </a: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it-IT" b="1" dirty="0">
                <a:solidFill>
                  <a:schemeClr val="bg1"/>
                </a:solidFill>
              </a:rPr>
              <a:t>p. k.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ul. Avicenny 14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54-611 Wrocław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www.efficon.pl , biuro@efficon.pl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4"/>
          <a:srcRect l="7607" t="14114" r="56348" b="70300"/>
          <a:stretch/>
        </p:blipFill>
        <p:spPr bwMode="auto">
          <a:xfrm>
            <a:off x="6469380" y="1873913"/>
            <a:ext cx="3843641" cy="1097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4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-214008"/>
            <a:ext cx="9601200" cy="1142385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CZĘŚĆ 2 WARSZTATÓW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1845014"/>
            <a:ext cx="9601200" cy="3809999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/>
              <a:t>Wprowadzenie do procesu rewitalizacji w perspektywie </a:t>
            </a:r>
            <a:br>
              <a:rPr lang="pl-PL" sz="4400" dirty="0"/>
            </a:br>
            <a:r>
              <a:rPr lang="pl-PL" sz="4400" dirty="0"/>
              <a:t>2014 – 2020 i zadań </a:t>
            </a:r>
            <a:br>
              <a:rPr lang="pl-PL" sz="4400" dirty="0"/>
            </a:br>
            <a:r>
              <a:rPr lang="pl-PL" sz="4400" dirty="0"/>
              <a:t>Zespołu Rewitalizacyjnego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8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651" y="223222"/>
            <a:ext cx="9601200" cy="79259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PR – PODSTAWA PRAWNA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2777" y="1268730"/>
            <a:ext cx="9967991" cy="48713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78733" y="1015815"/>
            <a:ext cx="109728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2300" i="1" dirty="0"/>
              <a:t>Program Rewitalizacji to dokument, który jest </a:t>
            </a:r>
            <a:r>
              <a:rPr lang="pl-PL" sz="2300" b="1" i="1" u="sng" dirty="0"/>
              <a:t>podstawą do prowadzenia działań rewitalizacyjnych</a:t>
            </a:r>
            <a:r>
              <a:rPr lang="pl-PL" sz="2300" i="1" dirty="0"/>
              <a:t> w gminie oraz </a:t>
            </a:r>
            <a:r>
              <a:rPr lang="pl-PL" sz="2300" b="1" i="1" u="sng" dirty="0"/>
              <a:t>ubiegania się o wsparcie środkami UE </a:t>
            </a:r>
            <a:br>
              <a:rPr lang="pl-PL" sz="2300" b="1" i="1" u="sng" dirty="0"/>
            </a:br>
            <a:r>
              <a:rPr lang="pl-PL" sz="2300" i="1" dirty="0"/>
              <a:t>w zakresie wybranych działań w programach operacyjnych </a:t>
            </a:r>
          </a:p>
          <a:p>
            <a:pPr lvl="0" algn="just"/>
            <a:endParaRPr lang="pl-PL" sz="2300" i="1" dirty="0"/>
          </a:p>
          <a:p>
            <a:pPr marL="342900" lvl="0" indent="-342900" algn="just">
              <a:buFont typeface="+mj-lt"/>
              <a:buAutoNum type="arabicPeriod"/>
            </a:pPr>
            <a:r>
              <a:rPr lang="pl-PL" sz="2300" b="1" i="1" dirty="0"/>
              <a:t>Wytyczne  w zakresie rewitalizacji </a:t>
            </a:r>
            <a:r>
              <a:rPr lang="pl-PL" sz="2300" i="1" dirty="0"/>
              <a:t>w programach operacyjnych na lata 2014-2020 – Ministerstwo Infrastruktury i Rozwoju,  lipiec 2015 </a:t>
            </a:r>
          </a:p>
          <a:p>
            <a:pPr lvl="0" algn="just"/>
            <a:r>
              <a:rPr lang="pl-PL" sz="2300" b="1" i="1" dirty="0">
                <a:solidFill>
                  <a:srgbClr val="C00000"/>
                </a:solidFill>
              </a:rPr>
              <a:t>lub / i</a:t>
            </a:r>
          </a:p>
          <a:p>
            <a:pPr marL="365125" indent="-365125" algn="just">
              <a:buFont typeface="+mj-lt"/>
              <a:buAutoNum type="arabicPeriod" startAt="2"/>
            </a:pPr>
            <a:r>
              <a:rPr lang="pl-PL" sz="2300" b="1" i="1" dirty="0"/>
              <a:t>Ustawa o rewitalizacji </a:t>
            </a:r>
            <a:r>
              <a:rPr lang="pl-PL" sz="2300" i="1" dirty="0"/>
              <a:t>- Ministerstwo Infrastruktury i Rozwoju, październik 2015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2300" b="1" i="1" dirty="0">
                <a:solidFill>
                  <a:srgbClr val="C00000"/>
                </a:solidFill>
              </a:rPr>
              <a:t>Najważniejsze wspólne wymagania </a:t>
            </a:r>
            <a:r>
              <a:rPr lang="pl-PL" sz="2300" i="1" dirty="0"/>
              <a:t>wynikające z ww. dokumentów: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300" i="1" dirty="0"/>
              <a:t>Sfery i obszary problemowe wymagające analizy,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300" i="1" dirty="0"/>
              <a:t>Obowiązkowo występujące problemy z zakresu sfery społecznej,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300" i="1" dirty="0"/>
              <a:t>Obszar zdegradowany i rewitalizowany,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300" i="1" dirty="0"/>
              <a:t>Zasięg obszaru rewitalizowanego 20% obszaru i 30% ludności,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2300" i="1" dirty="0"/>
              <a:t>Uspołecznienie procesu rewitalizacji. </a:t>
            </a:r>
          </a:p>
        </p:txBody>
      </p:sp>
    </p:spTree>
    <p:extLst>
      <p:ext uri="{BB962C8B-B14F-4D97-AF65-F5344CB8AC3E}">
        <p14:creationId xmlns:p14="http://schemas.microsoft.com/office/powerpoint/2010/main" val="6818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222" y="311285"/>
            <a:ext cx="9433641" cy="73382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A80000"/>
                </a:solidFill>
              </a:rPr>
              <a:t>WERYFIKACJA PROGRAMU REWITALIZACJI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2064" y="1219848"/>
            <a:ext cx="11100816" cy="508951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400" dirty="0"/>
              <a:t>Weryfikacja PR będzie prowadzona przez </a:t>
            </a:r>
            <a:r>
              <a:rPr lang="pl-PL" sz="2400" b="1" dirty="0"/>
              <a:t>ekspertów</a:t>
            </a:r>
            <a:r>
              <a:rPr lang="pl-PL" sz="2400" dirty="0"/>
              <a:t> na zlecenie Urzędu Marszałkowskiego Województwa Dolnośląskiego.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400" dirty="0"/>
              <a:t>Weryfikowana będzie </a:t>
            </a:r>
            <a:r>
              <a:rPr lang="pl-PL" sz="2400" b="1" dirty="0"/>
              <a:t>prawidłowość przygotowania </a:t>
            </a:r>
            <a:r>
              <a:rPr lang="pl-PL" sz="2400" dirty="0"/>
              <a:t>programu w zakresie Wytycznych MIR oraz Wytycznych UMWD, </a:t>
            </a:r>
            <a:r>
              <a:rPr lang="pl-PL" sz="2400" b="1" u="sng" dirty="0"/>
              <a:t>szczególnie prawidłowość wyznaczenia obszarów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400" dirty="0"/>
              <a:t>Spełnienie wymagań określonych w </a:t>
            </a:r>
            <a:r>
              <a:rPr lang="pl-PL" sz="2400" i="1" dirty="0"/>
              <a:t>Wytycznych w zakresie rewitalizacji w programach operacyjnych na lata 2014-2020</a:t>
            </a:r>
            <a:r>
              <a:rPr lang="pl-PL" sz="2400" dirty="0"/>
              <a:t>, umożliwia ubieganie się o </a:t>
            </a:r>
            <a:r>
              <a:rPr lang="pl-PL" sz="2400" b="1" dirty="0"/>
              <a:t>wsparcie działań rewitalizacyjnych finansowanych ze środków UE</a:t>
            </a:r>
            <a:r>
              <a:rPr lang="pl-PL" sz="2400" dirty="0"/>
              <a:t>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400" dirty="0"/>
              <a:t>W Wytycznych sformułowano </a:t>
            </a:r>
            <a:r>
              <a:rPr lang="pl-PL" sz="2400" b="1" u="sng" dirty="0"/>
              <a:t>warunki, jakie muszą spełnić programy i projekty </a:t>
            </a:r>
            <a:r>
              <a:rPr lang="pl-PL" sz="2400" dirty="0"/>
              <a:t>rewitalizacyjne, by zostały zakwalifikowane do dofinansowania</a:t>
            </a:r>
          </a:p>
          <a:p>
            <a:pPr marL="685800" lvl="1" indent="-247650"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 typeface="Arial" panose="020B0604020202020204" pitchFamily="34" charset="0"/>
              <a:buChar char="•"/>
            </a:pPr>
            <a:r>
              <a:rPr lang="pl-PL" sz="2200" u="sng" dirty="0"/>
              <a:t>program</a:t>
            </a:r>
            <a:r>
              <a:rPr lang="pl-PL" sz="2200" dirty="0"/>
              <a:t> rewitalizacji – posiada określone cechy i elementy</a:t>
            </a:r>
          </a:p>
          <a:p>
            <a:pPr marL="685800" lvl="1" indent="-247650">
              <a:lnSpc>
                <a:spcPct val="120000"/>
              </a:lnSpc>
              <a:spcBef>
                <a:spcPts val="0"/>
              </a:spcBef>
              <a:buClr>
                <a:srgbClr val="A80000"/>
              </a:buClr>
              <a:buFont typeface="Arial" panose="020B0604020202020204" pitchFamily="34" charset="0"/>
              <a:buChar char="•"/>
            </a:pPr>
            <a:r>
              <a:rPr lang="pl-PL" sz="2200" u="sng" dirty="0"/>
              <a:t>projekt</a:t>
            </a:r>
            <a:r>
              <a:rPr lang="pl-PL" sz="2200" dirty="0"/>
              <a:t> rewitalizacyjny – wynika z obowiązującego (na dzień składania wniosku o dofinansowanie) programu rewitalizacji.</a:t>
            </a:r>
          </a:p>
          <a:p>
            <a:pPr marL="0" indent="0">
              <a:lnSpc>
                <a:spcPct val="100000"/>
              </a:lnSpc>
              <a:buClr>
                <a:srgbClr val="A80000"/>
              </a:buCl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39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760" y="159728"/>
            <a:ext cx="9601200" cy="82276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200" b="1" i="0" dirty="0">
                <a:solidFill>
                  <a:srgbClr val="C00000"/>
                </a:solidFill>
                <a:latin typeface="Arial"/>
              </a:rPr>
              <a:t>CZYM JEST REWITALIZACJA ?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6260" y="1119655"/>
            <a:ext cx="11635740" cy="50671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b="1" dirty="0">
                <a:solidFill>
                  <a:srgbClr val="C00000"/>
                </a:solidFill>
              </a:rPr>
              <a:t>Rewitalizacj</a:t>
            </a:r>
            <a:r>
              <a:rPr lang="pl-PL" sz="2400" b="1" dirty="0">
                <a:solidFill>
                  <a:srgbClr val="B73333"/>
                </a:solidFill>
              </a:rPr>
              <a:t>a</a:t>
            </a:r>
            <a:r>
              <a:rPr lang="pl-PL" sz="2400" dirty="0"/>
              <a:t> to kompleksowy, wieloletni proces </a:t>
            </a:r>
            <a:r>
              <a:rPr lang="pl-PL" sz="2400" b="1" dirty="0">
                <a:solidFill>
                  <a:srgbClr val="C00000"/>
                </a:solidFill>
              </a:rPr>
              <a:t>wyprowadzania ze stanu kryzysowego obszarów zdegradowanych</a:t>
            </a:r>
            <a:r>
              <a:rPr lang="pl-PL" sz="2400" dirty="0"/>
              <a:t> poprzez zintegrowane działania na rzecz lokalnej społeczności, przestrzeni i gospodarki, skoncentrowane terytorialnie, prowadzone przez </a:t>
            </a:r>
            <a:r>
              <a:rPr lang="pl-PL" sz="2400" b="1" dirty="0">
                <a:solidFill>
                  <a:srgbClr val="B73333"/>
                </a:solidFill>
              </a:rPr>
              <a:t>interesariuszy rewitalizacji</a:t>
            </a:r>
            <a:r>
              <a:rPr lang="pl-PL" sz="2400" b="1" dirty="0"/>
              <a:t> </a:t>
            </a:r>
            <a:r>
              <a:rPr lang="pl-PL" sz="2400" dirty="0"/>
              <a:t>na podstawie </a:t>
            </a:r>
            <a:r>
              <a:rPr lang="pl-PL" sz="2400" b="1" dirty="0">
                <a:solidFill>
                  <a:srgbClr val="B73333"/>
                </a:solidFill>
              </a:rPr>
              <a:t>programu rewitalizacji</a:t>
            </a:r>
            <a:r>
              <a:rPr lang="pl-PL" sz="2400" dirty="0">
                <a:solidFill>
                  <a:srgbClr val="B73333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400" dirty="0"/>
              <a:t>Dla prowadzenia procesu rewitalizacji wymagana jest m.in: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A80000"/>
              </a:buClr>
            </a:pPr>
            <a:r>
              <a:rPr lang="pl-PL" sz="2400" dirty="0"/>
              <a:t>pełna diagnoza służąca wyznaczeniu obszaru </a:t>
            </a:r>
            <a:r>
              <a:rPr lang="pl-PL" sz="2400" b="1" dirty="0">
                <a:solidFill>
                  <a:srgbClr val="B73333"/>
                </a:solidFill>
              </a:rPr>
              <a:t>zdegradowanego i rewitalizowanego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A80000"/>
              </a:buClr>
            </a:pPr>
            <a:r>
              <a:rPr lang="pl-PL" sz="2400" dirty="0"/>
              <a:t>analiza problemów występujących na </a:t>
            </a:r>
            <a:r>
              <a:rPr lang="pl-PL" sz="2400" b="1" dirty="0">
                <a:solidFill>
                  <a:srgbClr val="B73333"/>
                </a:solidFill>
              </a:rPr>
              <a:t>obszarze rewitalizowanym</a:t>
            </a:r>
          </a:p>
        </p:txBody>
      </p:sp>
    </p:spTree>
    <p:extLst>
      <p:ext uri="{BB962C8B-B14F-4D97-AF65-F5344CB8AC3E}">
        <p14:creationId xmlns:p14="http://schemas.microsoft.com/office/powerpoint/2010/main" val="36801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037" y="0"/>
            <a:ext cx="9601200" cy="9211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STAN KRYZYSOWY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2037" y="1254698"/>
            <a:ext cx="10987419" cy="48534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800" dirty="0"/>
              <a:t>Stan spowodowany </a:t>
            </a:r>
            <a:r>
              <a:rPr lang="pl-PL" sz="2800" b="1" dirty="0"/>
              <a:t>koncentracją negatywnych </a:t>
            </a:r>
            <a:r>
              <a:rPr lang="pl-PL" sz="2800" b="1" dirty="0">
                <a:solidFill>
                  <a:srgbClr val="C00000"/>
                </a:solidFill>
              </a:rPr>
              <a:t>zjawisk społecznych </a:t>
            </a:r>
            <a:r>
              <a:rPr lang="pl-PL" sz="2800" b="1" dirty="0"/>
              <a:t>współwystępujących z negatywnymi zjawiskami w </a:t>
            </a:r>
            <a:r>
              <a:rPr lang="pl-PL" sz="2800" b="1" dirty="0">
                <a:solidFill>
                  <a:srgbClr val="C00000"/>
                </a:solidFill>
              </a:rPr>
              <a:t>co najmniej jednej </a:t>
            </a:r>
            <a:r>
              <a:rPr lang="pl-PL" sz="2800" dirty="0"/>
              <a:t>z następujących sfer:</a:t>
            </a:r>
          </a:p>
          <a:p>
            <a:pPr marL="3043238">
              <a:lnSpc>
                <a:spcPct val="120000"/>
              </a:lnSpc>
              <a:buClr>
                <a:srgbClr val="A80000"/>
              </a:buClr>
            </a:pPr>
            <a:r>
              <a:rPr lang="pl-PL" sz="2800" dirty="0"/>
              <a:t>gospodarczej,</a:t>
            </a:r>
          </a:p>
          <a:p>
            <a:pPr marL="3043238">
              <a:lnSpc>
                <a:spcPct val="120000"/>
              </a:lnSpc>
              <a:buClr>
                <a:srgbClr val="A80000"/>
              </a:buClr>
            </a:pPr>
            <a:r>
              <a:rPr lang="pl-PL" sz="2800" dirty="0"/>
              <a:t>środowiskowej, </a:t>
            </a:r>
          </a:p>
          <a:p>
            <a:pPr marL="3043238">
              <a:lnSpc>
                <a:spcPct val="120000"/>
              </a:lnSpc>
              <a:buClr>
                <a:srgbClr val="A80000"/>
              </a:buClr>
            </a:pPr>
            <a:r>
              <a:rPr lang="pl-PL" sz="2800" dirty="0"/>
              <a:t>przestrzenno-funkcjonalnej, </a:t>
            </a:r>
          </a:p>
          <a:p>
            <a:pPr marL="3043238">
              <a:lnSpc>
                <a:spcPct val="120000"/>
              </a:lnSpc>
              <a:buClr>
                <a:srgbClr val="A80000"/>
              </a:buClr>
            </a:pPr>
            <a:r>
              <a:rPr lang="pl-PL" sz="2800" dirty="0"/>
              <a:t>technicznej.</a:t>
            </a:r>
          </a:p>
        </p:txBody>
      </p:sp>
    </p:spTree>
    <p:extLst>
      <p:ext uri="{BB962C8B-B14F-4D97-AF65-F5344CB8AC3E}">
        <p14:creationId xmlns:p14="http://schemas.microsoft.com/office/powerpoint/2010/main" val="6903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2777" y="0"/>
            <a:ext cx="9601200" cy="9211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OBSZAR ZDEGRADOWANY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2777" y="1215788"/>
            <a:ext cx="9967991" cy="47180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800" b="1" dirty="0"/>
              <a:t>Obszar, </a:t>
            </a:r>
            <a:r>
              <a:rPr lang="pl-PL" sz="2800" b="1" dirty="0">
                <a:solidFill>
                  <a:srgbClr val="C00000"/>
                </a:solidFill>
              </a:rPr>
              <a:t>na którym zidentyfikowano stan kryzysowy</a:t>
            </a:r>
            <a:r>
              <a:rPr lang="pl-PL" sz="2800" dirty="0"/>
              <a:t>. Dotyczy to najczęściej obszarów miejskich, ale także wiejskich. Obszar zdegradowany </a:t>
            </a:r>
            <a:r>
              <a:rPr lang="pl-PL" sz="2800" b="1" dirty="0">
                <a:solidFill>
                  <a:srgbClr val="C00000"/>
                </a:solidFill>
              </a:rPr>
              <a:t>może być podzielony na podobszary</a:t>
            </a:r>
            <a:r>
              <a:rPr lang="pl-PL" sz="2800" dirty="0"/>
              <a:t>, w tym podobszary nieposiadające ze sobą wspólnych granic pod warunkiem stwierdzenia sytuacji kryzysowej na każdym z podobszarów.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2800" dirty="0"/>
              <a:t>Identyfikacja na podstawie:</a:t>
            </a:r>
          </a:p>
          <a:p>
            <a:pPr marL="720725" indent="-274638">
              <a:lnSpc>
                <a:spcPct val="124000"/>
              </a:lnSpc>
              <a:buClr>
                <a:srgbClr val="A80000"/>
              </a:buClr>
            </a:pPr>
            <a:r>
              <a:rPr lang="pl-PL" sz="2800" b="1" dirty="0">
                <a:solidFill>
                  <a:srgbClr val="C00000"/>
                </a:solidFill>
              </a:rPr>
              <a:t>wskaźników</a:t>
            </a:r>
            <a:r>
              <a:rPr lang="pl-PL" sz="2800" b="1" dirty="0"/>
              <a:t> charakterystycznych dla poszczególnych sfer </a:t>
            </a:r>
            <a:r>
              <a:rPr lang="pl-PL" sz="2800" b="1" dirty="0">
                <a:solidFill>
                  <a:srgbClr val="C00000"/>
                </a:solidFill>
              </a:rPr>
              <a:t>obrazujących niski poziom </a:t>
            </a:r>
            <a:r>
              <a:rPr lang="pl-PL" sz="2800" dirty="0"/>
              <a:t>rozwoju lub </a:t>
            </a:r>
            <a:r>
              <a:rPr lang="pl-PL" sz="2800" b="1" dirty="0">
                <a:solidFill>
                  <a:srgbClr val="C00000"/>
                </a:solidFill>
              </a:rPr>
              <a:t>silną dynamikę spadku </a:t>
            </a:r>
            <a:r>
              <a:rPr lang="pl-PL" sz="2800" dirty="0"/>
              <a:t>w odniesieniu do </a:t>
            </a:r>
            <a:r>
              <a:rPr lang="pl-PL" sz="2800" b="1" u="sng" dirty="0">
                <a:solidFill>
                  <a:srgbClr val="C00000"/>
                </a:solidFill>
              </a:rPr>
              <a:t>wartości dla całej gminy</a:t>
            </a:r>
          </a:p>
          <a:p>
            <a:pPr marL="720725" indent="-274638">
              <a:lnSpc>
                <a:spcPct val="124000"/>
              </a:lnSpc>
              <a:buClr>
                <a:srgbClr val="A80000"/>
              </a:buClr>
            </a:pPr>
            <a:r>
              <a:rPr lang="pl-PL" sz="2800" dirty="0"/>
              <a:t>strategicznych lub planistycznych dokumentów gminy</a:t>
            </a:r>
          </a:p>
        </p:txBody>
      </p:sp>
    </p:spTree>
    <p:extLst>
      <p:ext uri="{BB962C8B-B14F-4D97-AF65-F5344CB8AC3E}">
        <p14:creationId xmlns:p14="http://schemas.microsoft.com/office/powerpoint/2010/main" val="26975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2029</Words>
  <Application>Microsoft Office PowerPoint</Application>
  <PresentationFormat>Panoramiczny</PresentationFormat>
  <Paragraphs>357</Paragraphs>
  <Slides>36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Diamond Grid 16x9</vt:lpstr>
      <vt:lpstr>Lokalny Program Rewitalizacji  warsztaty </vt:lpstr>
      <vt:lpstr>Warsztaty współfinansowane ze środków Programu Operacyjnego Pomoc Techniczna </vt:lpstr>
      <vt:lpstr>PROGRAM SPOTKANIA </vt:lpstr>
      <vt:lpstr>CZĘŚĆ 2 WARSZTATÓW </vt:lpstr>
      <vt:lpstr>PR – PODSTAWA PRAWNA </vt:lpstr>
      <vt:lpstr>WERYFIKACJA PROGRAMU REWITALIZACJI</vt:lpstr>
      <vt:lpstr>CZYM JEST REWITALIZACJA ? </vt:lpstr>
      <vt:lpstr>STAN KRYZYSOWY </vt:lpstr>
      <vt:lpstr>OBSZAR ZDEGRADOWANY</vt:lpstr>
      <vt:lpstr>OBSZAR REWITALIZACJI</vt:lpstr>
      <vt:lpstr>Prezentacja programu PowerPoint</vt:lpstr>
      <vt:lpstr>ETAP I - DIAGNOZOWANIE</vt:lpstr>
      <vt:lpstr>ETAP II - PROGRAMOWANIE</vt:lpstr>
      <vt:lpstr>USPOŁECZNIENIE </vt:lpstr>
      <vt:lpstr>ZESPÓŁ REWITALIZACYJNY – USPOŁECZNIENIE REWITALIZACJI  </vt:lpstr>
      <vt:lpstr>CZĘŚĆ 2 WARSZTATÓW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CZĘŚĆ 3 WARSZTATÓW </vt:lpstr>
      <vt:lpstr>METODA ZOPP</vt:lpstr>
      <vt:lpstr>LOGIKA METODY ZOPP- 1 </vt:lpstr>
      <vt:lpstr>LOGIKA METODY ZOPP – 2</vt:lpstr>
      <vt:lpstr>I ETAP – DEFINIOWANIE PROBLEMÓW </vt:lpstr>
      <vt:lpstr>I ETAP – STRUKTURA PROBLEMÓW - PRZYKŁAD </vt:lpstr>
      <vt:lpstr>ZASADY </vt:lpstr>
      <vt:lpstr>I ETAP – STRUKTURA PROBLEMÓW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2015-10-05T06:45:20Z</dcterms:created>
  <dcterms:modified xsi:type="dcterms:W3CDTF">2016-05-10T07:58:42Z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